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69" r:id="rId2"/>
    <p:sldId id="363" r:id="rId3"/>
    <p:sldId id="570" r:id="rId4"/>
    <p:sldId id="539" r:id="rId5"/>
    <p:sldId id="512" r:id="rId6"/>
    <p:sldId id="531" r:id="rId7"/>
    <p:sldId id="555" r:id="rId8"/>
    <p:sldId id="557" r:id="rId9"/>
    <p:sldId id="567" r:id="rId10"/>
    <p:sldId id="562" r:id="rId11"/>
    <p:sldId id="560" r:id="rId12"/>
    <p:sldId id="564" r:id="rId13"/>
    <p:sldId id="537" r:id="rId14"/>
    <p:sldId id="549" r:id="rId15"/>
    <p:sldId id="565" r:id="rId16"/>
    <p:sldId id="536" r:id="rId17"/>
    <p:sldId id="553" r:id="rId18"/>
    <p:sldId id="554" r:id="rId19"/>
    <p:sldId id="558" r:id="rId20"/>
    <p:sldId id="568" r:id="rId21"/>
    <p:sldId id="563" r:id="rId22"/>
    <p:sldId id="309" r:id="rId23"/>
    <p:sldId id="415" r:id="rId24"/>
    <p:sldId id="520" r:id="rId25"/>
    <p:sldId id="540" r:id="rId26"/>
    <p:sldId id="548" r:id="rId27"/>
    <p:sldId id="544" r:id="rId28"/>
    <p:sldId id="542" r:id="rId29"/>
    <p:sldId id="550" r:id="rId30"/>
    <p:sldId id="529" r:id="rId31"/>
    <p:sldId id="543" r:id="rId32"/>
    <p:sldId id="55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4667" autoAdjust="0"/>
  </p:normalViewPr>
  <p:slideViewPr>
    <p:cSldViewPr>
      <p:cViewPr varScale="1">
        <p:scale>
          <a:sx n="67" d="100"/>
          <a:sy n="67" d="100"/>
        </p:scale>
        <p:origin x="13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136"/>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F7C32-3F6B-406E-850A-59E48C5EE8DE}" type="datetimeFigureOut">
              <a:rPr lang="en-US" smtClean="0"/>
              <a:pPr/>
              <a:t>17-Mar-26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82EF0-C2D4-48F7-BD88-6CADBA70A0F4}" type="slidenum">
              <a:rPr lang="en-US" smtClean="0"/>
              <a:pPr/>
              <a:t>‹#›</a:t>
            </a:fld>
            <a:endParaRPr lang="en-US"/>
          </a:p>
        </p:txBody>
      </p:sp>
    </p:spTree>
    <p:extLst>
      <p:ext uri="{BB962C8B-B14F-4D97-AF65-F5344CB8AC3E}">
        <p14:creationId xmlns:p14="http://schemas.microsoft.com/office/powerpoint/2010/main" val="5542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1</a:t>
            </a:fld>
            <a:endParaRPr lang="en-US" dirty="0"/>
          </a:p>
        </p:txBody>
      </p:sp>
    </p:spTree>
    <p:extLst>
      <p:ext uri="{BB962C8B-B14F-4D97-AF65-F5344CB8AC3E}">
        <p14:creationId xmlns:p14="http://schemas.microsoft.com/office/powerpoint/2010/main" val="219435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382EF0-C2D4-48F7-BD88-6CADBA70A0F4}" type="slidenum">
              <a:rPr lang="en-US" smtClean="0"/>
              <a:pPr/>
              <a:t>23</a:t>
            </a:fld>
            <a:endParaRPr lang="en-US"/>
          </a:p>
        </p:txBody>
      </p:sp>
    </p:spTree>
    <p:extLst>
      <p:ext uri="{BB962C8B-B14F-4D97-AF65-F5344CB8AC3E}">
        <p14:creationId xmlns:p14="http://schemas.microsoft.com/office/powerpoint/2010/main" val="99666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25</a:t>
            </a:fld>
            <a:endParaRPr lang="en-US"/>
          </a:p>
        </p:txBody>
      </p:sp>
    </p:spTree>
    <p:extLst>
      <p:ext uri="{BB962C8B-B14F-4D97-AF65-F5344CB8AC3E}">
        <p14:creationId xmlns:p14="http://schemas.microsoft.com/office/powerpoint/2010/main" val="403760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27</a:t>
            </a:fld>
            <a:endParaRPr lang="en-US"/>
          </a:p>
        </p:txBody>
      </p:sp>
    </p:spTree>
    <p:extLst>
      <p:ext uri="{BB962C8B-B14F-4D97-AF65-F5344CB8AC3E}">
        <p14:creationId xmlns:p14="http://schemas.microsoft.com/office/powerpoint/2010/main" val="309082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28</a:t>
            </a:fld>
            <a:endParaRPr lang="en-US"/>
          </a:p>
        </p:txBody>
      </p:sp>
    </p:spTree>
    <p:extLst>
      <p:ext uri="{BB962C8B-B14F-4D97-AF65-F5344CB8AC3E}">
        <p14:creationId xmlns:p14="http://schemas.microsoft.com/office/powerpoint/2010/main" val="305163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30</a:t>
            </a:fld>
            <a:endParaRPr lang="en-US"/>
          </a:p>
        </p:txBody>
      </p:sp>
    </p:spTree>
    <p:extLst>
      <p:ext uri="{BB962C8B-B14F-4D97-AF65-F5344CB8AC3E}">
        <p14:creationId xmlns:p14="http://schemas.microsoft.com/office/powerpoint/2010/main" val="389296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31</a:t>
            </a:fld>
            <a:endParaRPr lang="en-US"/>
          </a:p>
        </p:txBody>
      </p:sp>
    </p:spTree>
    <p:extLst>
      <p:ext uri="{BB962C8B-B14F-4D97-AF65-F5344CB8AC3E}">
        <p14:creationId xmlns:p14="http://schemas.microsoft.com/office/powerpoint/2010/main" val="22321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2</a:t>
            </a:fld>
            <a:endParaRPr lang="en-US" dirty="0"/>
          </a:p>
        </p:txBody>
      </p:sp>
    </p:spTree>
    <p:extLst>
      <p:ext uri="{BB962C8B-B14F-4D97-AF65-F5344CB8AC3E}">
        <p14:creationId xmlns:p14="http://schemas.microsoft.com/office/powerpoint/2010/main" val="7233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3</a:t>
            </a:fld>
            <a:endParaRPr lang="en-US"/>
          </a:p>
        </p:txBody>
      </p:sp>
    </p:spTree>
    <p:extLst>
      <p:ext uri="{BB962C8B-B14F-4D97-AF65-F5344CB8AC3E}">
        <p14:creationId xmlns:p14="http://schemas.microsoft.com/office/powerpoint/2010/main" val="26712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4</a:t>
            </a:fld>
            <a:endParaRPr lang="en-US"/>
          </a:p>
        </p:txBody>
      </p:sp>
    </p:spTree>
    <p:extLst>
      <p:ext uri="{BB962C8B-B14F-4D97-AF65-F5344CB8AC3E}">
        <p14:creationId xmlns:p14="http://schemas.microsoft.com/office/powerpoint/2010/main" val="251324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5</a:t>
            </a:fld>
            <a:endParaRPr lang="en-US"/>
          </a:p>
        </p:txBody>
      </p:sp>
    </p:spTree>
    <p:extLst>
      <p:ext uri="{BB962C8B-B14F-4D97-AF65-F5344CB8AC3E}">
        <p14:creationId xmlns:p14="http://schemas.microsoft.com/office/powerpoint/2010/main" val="62305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6</a:t>
            </a:fld>
            <a:endParaRPr lang="en-US"/>
          </a:p>
        </p:txBody>
      </p:sp>
    </p:spTree>
    <p:extLst>
      <p:ext uri="{BB962C8B-B14F-4D97-AF65-F5344CB8AC3E}">
        <p14:creationId xmlns:p14="http://schemas.microsoft.com/office/powerpoint/2010/main" val="192102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9</a:t>
            </a:fld>
            <a:endParaRPr lang="en-US" dirty="0"/>
          </a:p>
        </p:txBody>
      </p:sp>
    </p:spTree>
    <p:extLst>
      <p:ext uri="{BB962C8B-B14F-4D97-AF65-F5344CB8AC3E}">
        <p14:creationId xmlns:p14="http://schemas.microsoft.com/office/powerpoint/2010/main" val="58560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13</a:t>
            </a:fld>
            <a:endParaRPr lang="en-US"/>
          </a:p>
        </p:txBody>
      </p:sp>
    </p:spTree>
    <p:extLst>
      <p:ext uri="{BB962C8B-B14F-4D97-AF65-F5344CB8AC3E}">
        <p14:creationId xmlns:p14="http://schemas.microsoft.com/office/powerpoint/2010/main" val="385517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82EF0-C2D4-48F7-BD88-6CADBA70A0F4}" type="slidenum">
              <a:rPr lang="en-US" smtClean="0"/>
              <a:pPr/>
              <a:t>22</a:t>
            </a:fld>
            <a:endParaRPr lang="en-US"/>
          </a:p>
        </p:txBody>
      </p:sp>
    </p:spTree>
    <p:extLst>
      <p:ext uri="{BB962C8B-B14F-4D97-AF65-F5344CB8AC3E}">
        <p14:creationId xmlns:p14="http://schemas.microsoft.com/office/powerpoint/2010/main" val="121514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19-mar-2024</a:t>
            </a:r>
            <a:endParaRPr lang="en-US" dirty="0"/>
          </a:p>
        </p:txBody>
      </p:sp>
      <p:sp>
        <p:nvSpPr>
          <p:cNvPr id="5" name="Footer Placeholder 4"/>
          <p:cNvSpPr>
            <a:spLocks noGrp="1"/>
          </p:cNvSpPr>
          <p:nvPr>
            <p:ph type="ftr" sz="quarter" idx="11"/>
          </p:nvPr>
        </p:nvSpPr>
        <p:spPr/>
        <p:txBody>
          <a:bodyPr/>
          <a:lstStyle/>
          <a:p>
            <a:r>
              <a:rPr lang="en-US" smtClean="0"/>
              <a:t>jerry sodus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19-mar-2024</a:t>
            </a:r>
            <a:endParaRPr lang="en-US" dirty="0"/>
          </a:p>
        </p:txBody>
      </p:sp>
      <p:sp>
        <p:nvSpPr>
          <p:cNvPr id="5" name="Footer Placeholder 4"/>
          <p:cNvSpPr>
            <a:spLocks noGrp="1"/>
          </p:cNvSpPr>
          <p:nvPr>
            <p:ph type="ftr" sz="quarter" idx="11"/>
          </p:nvPr>
        </p:nvSpPr>
        <p:spPr/>
        <p:txBody>
          <a:bodyPr/>
          <a:lstStyle/>
          <a:p>
            <a:r>
              <a:rPr lang="en-US" smtClean="0"/>
              <a:t>jerry sodus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19-mar-2024</a:t>
            </a:r>
            <a:endParaRPr lang="en-US" dirty="0"/>
          </a:p>
        </p:txBody>
      </p:sp>
      <p:sp>
        <p:nvSpPr>
          <p:cNvPr id="5" name="Footer Placeholder 4"/>
          <p:cNvSpPr>
            <a:spLocks noGrp="1"/>
          </p:cNvSpPr>
          <p:nvPr>
            <p:ph type="ftr" sz="quarter" idx="11"/>
          </p:nvPr>
        </p:nvSpPr>
        <p:spPr/>
        <p:txBody>
          <a:bodyPr/>
          <a:lstStyle/>
          <a:p>
            <a:r>
              <a:rPr lang="en-US" smtClean="0"/>
              <a:t>jerry sodus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752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19-mar-2024</a:t>
            </a:r>
            <a:endParaRPr lang="en-US" dirty="0"/>
          </a:p>
        </p:txBody>
      </p:sp>
      <p:sp>
        <p:nvSpPr>
          <p:cNvPr id="5" name="Footer Placeholder 4"/>
          <p:cNvSpPr>
            <a:spLocks noGrp="1"/>
          </p:cNvSpPr>
          <p:nvPr>
            <p:ph type="ftr" sz="quarter" idx="11"/>
          </p:nvPr>
        </p:nvSpPr>
        <p:spPr>
          <a:xfrm>
            <a:off x="2057400" y="6324600"/>
            <a:ext cx="5029200" cy="365125"/>
          </a:xfrm>
        </p:spPr>
        <p:txBody>
          <a:bodyPr/>
          <a:lstStyle/>
          <a:p>
            <a:r>
              <a:rPr lang="en-US" smtClean="0"/>
              <a:t>jerry sodus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19-mar-2024</a:t>
            </a:r>
            <a:endParaRPr lang="en-US" dirty="0"/>
          </a:p>
        </p:txBody>
      </p:sp>
      <p:sp>
        <p:nvSpPr>
          <p:cNvPr id="5" name="Footer Placeholder 4"/>
          <p:cNvSpPr>
            <a:spLocks noGrp="1"/>
          </p:cNvSpPr>
          <p:nvPr>
            <p:ph type="ftr" sz="quarter" idx="11"/>
          </p:nvPr>
        </p:nvSpPr>
        <p:spPr/>
        <p:txBody>
          <a:bodyPr/>
          <a:lstStyle/>
          <a:p>
            <a:r>
              <a:rPr lang="en-US" smtClean="0"/>
              <a:t>jerry sodus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19-mar-2024</a:t>
            </a:r>
            <a:endParaRPr lang="en-US" dirty="0"/>
          </a:p>
        </p:txBody>
      </p:sp>
      <p:sp>
        <p:nvSpPr>
          <p:cNvPr id="6" name="Footer Placeholder 5"/>
          <p:cNvSpPr>
            <a:spLocks noGrp="1"/>
          </p:cNvSpPr>
          <p:nvPr>
            <p:ph type="ftr" sz="quarter" idx="11"/>
          </p:nvPr>
        </p:nvSpPr>
        <p:spPr/>
        <p:txBody>
          <a:bodyPr/>
          <a:lstStyle/>
          <a:p>
            <a:r>
              <a:rPr lang="en-US" smtClean="0"/>
              <a:t>jerry sodus km3k                                 smra.y26m03d17a.hex-beam antenna.pptx</a:t>
            </a:r>
            <a:endParaRPr lang="en-US" dirty="0"/>
          </a:p>
        </p:txBody>
      </p:sp>
      <p:sp>
        <p:nvSpPr>
          <p:cNvPr id="7" name="Slide Number Placeholder 6"/>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19-mar-2024</a:t>
            </a:r>
            <a:endParaRPr lang="en-US" dirty="0"/>
          </a:p>
        </p:txBody>
      </p:sp>
      <p:sp>
        <p:nvSpPr>
          <p:cNvPr id="8" name="Footer Placeholder 7"/>
          <p:cNvSpPr>
            <a:spLocks noGrp="1"/>
          </p:cNvSpPr>
          <p:nvPr>
            <p:ph type="ftr" sz="quarter" idx="11"/>
          </p:nvPr>
        </p:nvSpPr>
        <p:spPr/>
        <p:txBody>
          <a:bodyPr/>
          <a:lstStyle/>
          <a:p>
            <a:r>
              <a:rPr lang="en-US" smtClean="0"/>
              <a:t>jerry sodus km3k                                 smra.y26m03d17a.hex-beam antenna.pptx</a:t>
            </a:r>
            <a:endParaRPr lang="en-US" dirty="0"/>
          </a:p>
        </p:txBody>
      </p:sp>
      <p:sp>
        <p:nvSpPr>
          <p:cNvPr id="9" name="Slide Number Placeholder 8"/>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19-mar-2024</a:t>
            </a:r>
            <a:endParaRPr lang="en-US" dirty="0"/>
          </a:p>
        </p:txBody>
      </p:sp>
      <p:sp>
        <p:nvSpPr>
          <p:cNvPr id="4" name="Footer Placeholder 3"/>
          <p:cNvSpPr>
            <a:spLocks noGrp="1"/>
          </p:cNvSpPr>
          <p:nvPr>
            <p:ph type="ftr" sz="quarter" idx="11"/>
          </p:nvPr>
        </p:nvSpPr>
        <p:spPr/>
        <p:txBody>
          <a:bodyPr/>
          <a:lstStyle/>
          <a:p>
            <a:r>
              <a:rPr lang="en-US" smtClean="0"/>
              <a:t>jerry sodus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19-mar-2024</a:t>
            </a:r>
            <a:endParaRPr lang="en-US" dirty="0"/>
          </a:p>
        </p:txBody>
      </p:sp>
      <p:sp>
        <p:nvSpPr>
          <p:cNvPr id="3" name="Footer Placeholder 2"/>
          <p:cNvSpPr>
            <a:spLocks noGrp="1"/>
          </p:cNvSpPr>
          <p:nvPr>
            <p:ph type="ftr" sz="quarter" idx="11"/>
          </p:nvPr>
        </p:nvSpPr>
        <p:spPr/>
        <p:txBody>
          <a:bodyPr/>
          <a:lstStyle/>
          <a:p>
            <a:r>
              <a:rPr lang="en-US" smtClean="0"/>
              <a:t>jerry sodus km3k                                 smra.y26m03d17a.hex-beam antenna.pptx</a:t>
            </a:r>
            <a:endParaRPr lang="en-US" dirty="0"/>
          </a:p>
        </p:txBody>
      </p:sp>
      <p:sp>
        <p:nvSpPr>
          <p:cNvPr id="4" name="Slide Number Placeholder 3"/>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19-mar-2024</a:t>
            </a:r>
            <a:endParaRPr lang="en-US" dirty="0"/>
          </a:p>
        </p:txBody>
      </p:sp>
      <p:sp>
        <p:nvSpPr>
          <p:cNvPr id="6" name="Footer Placeholder 5"/>
          <p:cNvSpPr>
            <a:spLocks noGrp="1"/>
          </p:cNvSpPr>
          <p:nvPr>
            <p:ph type="ftr" sz="quarter" idx="11"/>
          </p:nvPr>
        </p:nvSpPr>
        <p:spPr/>
        <p:txBody>
          <a:bodyPr/>
          <a:lstStyle/>
          <a:p>
            <a:r>
              <a:rPr lang="en-US" smtClean="0"/>
              <a:t>jerry sodus km3k                                 smra.y26m03d17a.hex-beam antenna.pptx</a:t>
            </a:r>
            <a:endParaRPr lang="en-US" dirty="0"/>
          </a:p>
        </p:txBody>
      </p:sp>
      <p:sp>
        <p:nvSpPr>
          <p:cNvPr id="7" name="Slide Number Placeholder 6"/>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19-mar-2024</a:t>
            </a:r>
            <a:endParaRPr lang="en-US" dirty="0"/>
          </a:p>
        </p:txBody>
      </p:sp>
      <p:sp>
        <p:nvSpPr>
          <p:cNvPr id="6" name="Footer Placeholder 5"/>
          <p:cNvSpPr>
            <a:spLocks noGrp="1"/>
          </p:cNvSpPr>
          <p:nvPr>
            <p:ph type="ftr" sz="quarter" idx="11"/>
          </p:nvPr>
        </p:nvSpPr>
        <p:spPr/>
        <p:txBody>
          <a:bodyPr/>
          <a:lstStyle/>
          <a:p>
            <a:r>
              <a:rPr lang="en-US" smtClean="0"/>
              <a:t>jerry sodus km3k                                 smra.y26m03d17a.hex-beam antenna.pptx</a:t>
            </a:r>
            <a:endParaRPr lang="en-US" dirty="0"/>
          </a:p>
        </p:txBody>
      </p:sp>
      <p:sp>
        <p:nvSpPr>
          <p:cNvPr id="7" name="Slide Number Placeholder 6"/>
          <p:cNvSpPr>
            <a:spLocks noGrp="1"/>
          </p:cNvSpPr>
          <p:nvPr>
            <p:ph type="sldNum" sz="quarter" idx="12"/>
          </p:nvPr>
        </p:nvSpPr>
        <p:spPr/>
        <p:txBody>
          <a:bodyPr/>
          <a:lstStyle/>
          <a:p>
            <a:fld id="{43F1432A-9C91-47D9-AF01-A6CF3CD9DA11}"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19-mar-2024</a:t>
            </a:r>
            <a:endParaRPr lang="en-US" dirty="0"/>
          </a:p>
        </p:txBody>
      </p:sp>
      <p:sp>
        <p:nvSpPr>
          <p:cNvPr id="5" name="Footer Placeholder 4"/>
          <p:cNvSpPr>
            <a:spLocks noGrp="1"/>
          </p:cNvSpPr>
          <p:nvPr>
            <p:ph type="ftr" sz="quarter" idx="3"/>
          </p:nvPr>
        </p:nvSpPr>
        <p:spPr>
          <a:xfrm>
            <a:off x="2057400" y="6356350"/>
            <a:ext cx="4953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jerry sodus km3k                                 smra.y26m03d17a.hex-beam antenna.pptx</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1432A-9C91-47D9-AF01-A6CF3CD9DA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k4kio.com/wp-content/uploads/2014/07/Yagi-gain.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uddipole.com/buddihex2.html" TargetMode="External"/><Relationship Id="rId2" Type="http://schemas.openxmlformats.org/officeDocument/2006/relationships/hyperlink" Target="https://www.radiowavz.com/s/search?q=sentinel%20hexbeam" TargetMode="External"/><Relationship Id="rId1" Type="http://schemas.openxmlformats.org/officeDocument/2006/relationships/slideLayout" Target="../slideLayouts/slideLayout2.xml"/><Relationship Id="rId6" Type="http://schemas.openxmlformats.org/officeDocument/2006/relationships/hyperlink" Target="https://www.k4kio.com/store/" TargetMode="External"/><Relationship Id="rId5" Type="http://schemas.openxmlformats.org/officeDocument/2006/relationships/hyperlink" Target="https://www.vhqhex.com/" TargetMode="External"/><Relationship Id="rId4" Type="http://schemas.openxmlformats.org/officeDocument/2006/relationships/hyperlink" Target="http://www.k4hex.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Fall_of_Singapore" TargetMode="External"/><Relationship Id="rId3" Type="http://schemas.openxmlformats.org/officeDocument/2006/relationships/hyperlink" Target="http://www.k4kio.com/hexagonal-beam-compared-with-a-dipole/" TargetMode="External"/><Relationship Id="rId7" Type="http://schemas.openxmlformats.org/officeDocument/2006/relationships/hyperlink" Target="https://en.wikipedia.org/wiki/Yagi-Uda_antenna" TargetMode="External"/><Relationship Id="rId12" Type="http://schemas.openxmlformats.org/officeDocument/2006/relationships/hyperlink" Target="https://www.vhqhex.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radio-electronics.com/info/antennas/yagi/yagi.php" TargetMode="External"/><Relationship Id="rId11" Type="http://schemas.openxmlformats.org/officeDocument/2006/relationships/hyperlink" Target="https://wa4nzd.wordpress.com/2014/10/15/hexagonal-beam-antenna-presentation-by-rob-conklin-n4wgy/" TargetMode="External"/><Relationship Id="rId5" Type="http://schemas.openxmlformats.org/officeDocument/2006/relationships/hyperlink" Target="http://www.voacap.com/antennas/squeezing-decibels-out-of-dipole/" TargetMode="External"/><Relationship Id="rId10" Type="http://schemas.openxmlformats.org/officeDocument/2006/relationships/hyperlink" Target="https://www.k4kio.com/is-a-balun-required/#:~:text=Yes%2C%20a%20balun%20is%20recommended,feedline%20act%20like%20another%20antenna" TargetMode="External"/><Relationship Id="rId4" Type="http://schemas.openxmlformats.org/officeDocument/2006/relationships/hyperlink" Target="http://www.w8ji.com/antennas.htm" TargetMode="External"/><Relationship Id="rId9" Type="http://schemas.openxmlformats.org/officeDocument/2006/relationships/hyperlink" Target="https://www.k4kio.com/which-hex-beam-works-best/#:~:text=Which%20hexbeam%20performs%20the%20best%3F,on%20air%20about%20the%20sam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k4kio.com/wp-content/uploads/2014/07/Yagi-radiation.png"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Shintaro_Ud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n.wikipedia.org/wiki/Hidetsugu_Yag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99407"/>
            <a:ext cx="7772400" cy="1143000"/>
          </a:xfrm>
        </p:spPr>
        <p:txBody>
          <a:bodyPr>
            <a:noAutofit/>
          </a:bodyPr>
          <a:lstStyle/>
          <a:p>
            <a:r>
              <a:rPr lang="en-US" sz="2000" b="1" dirty="0" smtClean="0">
                <a:solidFill>
                  <a:schemeClr val="hlink"/>
                </a:solidFill>
              </a:rPr>
              <a:t> </a:t>
            </a:r>
            <a:r>
              <a:rPr lang="en-US" sz="2000" b="1" dirty="0" smtClean="0">
                <a:solidFill>
                  <a:schemeClr val="tx2">
                    <a:lumMod val="60000"/>
                    <a:lumOff val="40000"/>
                  </a:schemeClr>
                </a:solidFill>
              </a:rPr>
              <a:t>South Mountain Radio Amateurs</a:t>
            </a:r>
            <a:br>
              <a:rPr lang="en-US" sz="2000" b="1" dirty="0" smtClean="0">
                <a:solidFill>
                  <a:schemeClr val="tx2">
                    <a:lumMod val="60000"/>
                    <a:lumOff val="40000"/>
                  </a:schemeClr>
                </a:solidFill>
              </a:rPr>
            </a:br>
            <a:r>
              <a:rPr lang="en-US" sz="2000" b="1" dirty="0" smtClean="0">
                <a:solidFill>
                  <a:srgbClr val="FF0000"/>
                </a:solidFill>
              </a:rPr>
              <a:t> Hex Beam Antenna is a modified Yagi antenna; how well does it work?</a:t>
            </a:r>
            <a:r>
              <a:rPr lang="en-US" sz="2000" b="1" dirty="0" smtClean="0">
                <a:solidFill>
                  <a:schemeClr val="tx2">
                    <a:lumMod val="60000"/>
                    <a:lumOff val="40000"/>
                  </a:schemeClr>
                </a:solidFill>
              </a:rPr>
              <a:t/>
            </a:r>
            <a:br>
              <a:rPr lang="en-US" sz="2000" b="1" dirty="0" smtClean="0">
                <a:solidFill>
                  <a:schemeClr val="tx2">
                    <a:lumMod val="60000"/>
                    <a:lumOff val="40000"/>
                  </a:schemeClr>
                </a:solidFill>
              </a:rPr>
            </a:br>
            <a:r>
              <a:rPr lang="en-US" sz="2000" b="1" dirty="0" smtClean="0">
                <a:solidFill>
                  <a:schemeClr val="tx2">
                    <a:lumMod val="60000"/>
                    <a:lumOff val="40000"/>
                  </a:schemeClr>
                </a:solidFill>
              </a:rPr>
              <a:t> </a:t>
            </a:r>
            <a:r>
              <a:rPr lang="en-US" sz="2000" b="1" dirty="0" smtClean="0">
                <a:solidFill>
                  <a:srgbClr val="FF0000"/>
                </a:solidFill>
              </a:rPr>
              <a:t>17-march-2026    jerry </a:t>
            </a:r>
            <a:r>
              <a:rPr lang="en-US" sz="2000" b="1" dirty="0">
                <a:solidFill>
                  <a:srgbClr val="FF0000"/>
                </a:solidFill>
              </a:rPr>
              <a:t>s</a:t>
            </a:r>
            <a:r>
              <a:rPr lang="en-US" sz="2000" b="1" dirty="0" smtClean="0">
                <a:solidFill>
                  <a:srgbClr val="FF0000"/>
                </a:solidFill>
              </a:rPr>
              <a:t>odus..km3k</a:t>
            </a:r>
            <a:endParaRPr lang="en-US" sz="2000" dirty="0">
              <a:solidFill>
                <a:srgbClr val="FF0000"/>
              </a:solidFill>
            </a:endParaRPr>
          </a:p>
        </p:txBody>
      </p:sp>
      <p:sp>
        <p:nvSpPr>
          <p:cNvPr id="8" name="Footer Placeholder 7"/>
          <p:cNvSpPr>
            <a:spLocks noGrp="1"/>
          </p:cNvSpPr>
          <p:nvPr>
            <p:ph type="ftr" sz="quarter" idx="11"/>
          </p:nvPr>
        </p:nvSpPr>
        <p:spPr>
          <a:xfrm>
            <a:off x="1452812" y="6448009"/>
            <a:ext cx="5867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9" name="Slide Number Placeholder 8"/>
          <p:cNvSpPr>
            <a:spLocks noGrp="1"/>
          </p:cNvSpPr>
          <p:nvPr>
            <p:ph type="sldNum" sz="quarter" idx="12"/>
          </p:nvPr>
        </p:nvSpPr>
        <p:spPr>
          <a:xfrm>
            <a:off x="6553200" y="6340475"/>
            <a:ext cx="2133600" cy="365125"/>
          </a:xfrm>
        </p:spPr>
        <p:txBody>
          <a:bodyPr/>
          <a:lstStyle/>
          <a:p>
            <a:fld id="{43F1432A-9C91-47D9-AF01-A6CF3CD9DA11}" type="slidenum">
              <a:rPr lang="en-US" smtClean="0"/>
              <a:pPr/>
              <a:t>1</a:t>
            </a:fld>
            <a:endParaRPr lang="en-US" dirty="0"/>
          </a:p>
        </p:txBody>
      </p:sp>
      <p:sp>
        <p:nvSpPr>
          <p:cNvPr id="12" name="Rectangle 11"/>
          <p:cNvSpPr/>
          <p:nvPr/>
        </p:nvSpPr>
        <p:spPr>
          <a:xfrm>
            <a:off x="604838" y="114525"/>
            <a:ext cx="7853612" cy="106680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00050" y="2365119"/>
            <a:ext cx="1321920" cy="2468880"/>
          </a:xfrm>
          <a:prstGeom prst="rect">
            <a:avLst/>
          </a:prstGeom>
        </p:spPr>
      </p:pic>
      <p:pic>
        <p:nvPicPr>
          <p:cNvPr id="5" name="Picture 4"/>
          <p:cNvPicPr>
            <a:picLocks noChangeAspect="1"/>
          </p:cNvPicPr>
          <p:nvPr/>
        </p:nvPicPr>
        <p:blipFill>
          <a:blip r:embed="rId4"/>
          <a:stretch>
            <a:fillRect/>
          </a:stretch>
        </p:blipFill>
        <p:spPr>
          <a:xfrm>
            <a:off x="2096161" y="1852866"/>
            <a:ext cx="6781139" cy="3108960"/>
          </a:xfrm>
          <a:prstGeom prst="rect">
            <a:avLst/>
          </a:prstGeom>
        </p:spPr>
      </p:pic>
      <p:sp>
        <p:nvSpPr>
          <p:cNvPr id="7" name="Rectangle 6"/>
          <p:cNvSpPr/>
          <p:nvPr/>
        </p:nvSpPr>
        <p:spPr>
          <a:xfrm>
            <a:off x="3424120" y="1396092"/>
            <a:ext cx="4233980" cy="369332"/>
          </a:xfrm>
          <a:prstGeom prst="rect">
            <a:avLst/>
          </a:prstGeom>
        </p:spPr>
        <p:txBody>
          <a:bodyPr wrap="none">
            <a:spAutoFit/>
          </a:bodyPr>
          <a:lstStyle/>
          <a:p>
            <a:r>
              <a:rPr lang="en-US" b="1" u="sng" dirty="0">
                <a:solidFill>
                  <a:srgbClr val="000000"/>
                </a:solidFill>
              </a:rPr>
              <a:t>Six Band G3TXQ HD </a:t>
            </a:r>
            <a:r>
              <a:rPr lang="en-US" b="1" u="sng" dirty="0" smtClean="0">
                <a:solidFill>
                  <a:srgbClr val="000000"/>
                </a:solidFill>
              </a:rPr>
              <a:t>Hex Beam by MW0JZE</a:t>
            </a:r>
            <a:endParaRPr lang="en-US" dirty="0"/>
          </a:p>
        </p:txBody>
      </p:sp>
      <p:sp>
        <p:nvSpPr>
          <p:cNvPr id="6" name="TextBox 5"/>
          <p:cNvSpPr txBox="1"/>
          <p:nvPr/>
        </p:nvSpPr>
        <p:spPr>
          <a:xfrm>
            <a:off x="381000" y="1436373"/>
            <a:ext cx="1321920" cy="923330"/>
          </a:xfrm>
          <a:prstGeom prst="rect">
            <a:avLst/>
          </a:prstGeom>
          <a:noFill/>
        </p:spPr>
        <p:txBody>
          <a:bodyPr wrap="square" rtlCol="0">
            <a:spAutoFit/>
          </a:bodyPr>
          <a:lstStyle/>
          <a:p>
            <a:pPr algn="ctr"/>
            <a:r>
              <a:rPr lang="en-US" b="1" dirty="0" smtClean="0"/>
              <a:t>K4KIO</a:t>
            </a:r>
            <a:br>
              <a:rPr lang="en-US" b="1" dirty="0" smtClean="0"/>
            </a:br>
            <a:r>
              <a:rPr lang="en-US" b="1" dirty="0" smtClean="0"/>
              <a:t>Six-Band</a:t>
            </a:r>
            <a:br>
              <a:rPr lang="en-US" b="1" dirty="0" smtClean="0"/>
            </a:br>
            <a:r>
              <a:rPr lang="en-US" b="1" dirty="0" smtClean="0"/>
              <a:t>Hex Beam</a:t>
            </a:r>
            <a:endParaRPr lang="en-US" b="1" dirty="0"/>
          </a:p>
        </p:txBody>
      </p:sp>
      <p:sp>
        <p:nvSpPr>
          <p:cNvPr id="10" name="TextBox 9"/>
          <p:cNvSpPr txBox="1"/>
          <p:nvPr/>
        </p:nvSpPr>
        <p:spPr>
          <a:xfrm>
            <a:off x="166688" y="6209576"/>
            <a:ext cx="8686800" cy="338554"/>
          </a:xfrm>
          <a:prstGeom prst="rect">
            <a:avLst/>
          </a:prstGeom>
          <a:noFill/>
        </p:spPr>
        <p:txBody>
          <a:bodyPr wrap="square" rtlCol="0">
            <a:spAutoFit/>
          </a:bodyPr>
          <a:lstStyle/>
          <a:p>
            <a:pPr algn="ctr"/>
            <a:r>
              <a:rPr lang="en-US" sz="1600" dirty="0"/>
              <a:t>General disclaimer: I have no interest in any company mentioned in </a:t>
            </a:r>
            <a:r>
              <a:rPr lang="en-US" sz="1600" dirty="0" smtClean="0"/>
              <a:t>this presentation</a:t>
            </a:r>
            <a:r>
              <a:rPr lang="en-US" sz="1600" dirty="0"/>
              <a:t>.</a:t>
            </a:r>
          </a:p>
        </p:txBody>
      </p:sp>
      <p:sp>
        <p:nvSpPr>
          <p:cNvPr id="11" name="TextBox 10"/>
          <p:cNvSpPr txBox="1"/>
          <p:nvPr/>
        </p:nvSpPr>
        <p:spPr>
          <a:xfrm>
            <a:off x="166688" y="5344096"/>
            <a:ext cx="8977312" cy="584775"/>
          </a:xfrm>
          <a:prstGeom prst="rect">
            <a:avLst/>
          </a:prstGeom>
          <a:noFill/>
        </p:spPr>
        <p:txBody>
          <a:bodyPr wrap="square" rtlCol="0">
            <a:spAutoFit/>
          </a:bodyPr>
          <a:lstStyle/>
          <a:p>
            <a:pPr algn="ctr"/>
            <a:r>
              <a:rPr lang="en-US" sz="1600" dirty="0" smtClean="0"/>
              <a:t>Mike </a:t>
            </a:r>
            <a:r>
              <a:rPr lang="en-US" sz="1600" dirty="0" err="1" smtClean="0"/>
              <a:t>Traffie</a:t>
            </a:r>
            <a:r>
              <a:rPr lang="en-US" sz="1600" dirty="0" smtClean="0"/>
              <a:t> invented the Hex Beam; </a:t>
            </a:r>
            <a:r>
              <a:rPr lang="en-US" sz="1600" b="1" dirty="0" smtClean="0"/>
              <a:t>G3TXQ</a:t>
            </a:r>
            <a:r>
              <a:rPr lang="en-US" sz="1600" dirty="0" smtClean="0"/>
              <a:t> improved it in 2007.</a:t>
            </a:r>
            <a:br>
              <a:rPr lang="en-US" sz="1600" dirty="0" smtClean="0"/>
            </a:br>
            <a:r>
              <a:rPr lang="en-US" sz="1600" dirty="0" smtClean="0"/>
              <a:t>His re-design is more </a:t>
            </a:r>
            <a:r>
              <a:rPr lang="en-US" sz="1600" dirty="0" err="1" smtClean="0"/>
              <a:t>broadbanded</a:t>
            </a:r>
            <a:r>
              <a:rPr lang="en-US" sz="1600" dirty="0" smtClean="0"/>
              <a:t> </a:t>
            </a:r>
            <a:r>
              <a:rPr lang="en-US" sz="1600" dirty="0"/>
              <a:t>and usable without a </a:t>
            </a:r>
            <a:r>
              <a:rPr lang="en-US" sz="1600" dirty="0" smtClean="0"/>
              <a:t>tuner; it is now the basis for all manufacturers.</a:t>
            </a:r>
            <a:endParaRPr lang="en-US" sz="1600" dirty="0"/>
          </a:p>
        </p:txBody>
      </p:sp>
    </p:spTree>
    <p:extLst>
      <p:ext uri="{BB962C8B-B14F-4D97-AF65-F5344CB8AC3E}">
        <p14:creationId xmlns:p14="http://schemas.microsoft.com/office/powerpoint/2010/main" val="67977385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990600"/>
            <a:ext cx="8763000" cy="4038600"/>
          </a:xfrm>
        </p:spPr>
        <p:txBody>
          <a:bodyPr>
            <a:normAutofit fontScale="55000" lnSpcReduction="20000"/>
          </a:bodyPr>
          <a:lstStyle/>
          <a:p>
            <a:r>
              <a:rPr lang="en-US" dirty="0" smtClean="0"/>
              <a:t>                       </a:t>
            </a:r>
            <a:r>
              <a:rPr lang="en-US" sz="3600" b="1" u="sng" dirty="0" smtClean="0"/>
              <a:t>Specifications</a:t>
            </a:r>
            <a:endParaRPr lang="en-US" sz="3600" b="1" u="sng" dirty="0"/>
          </a:p>
          <a:p>
            <a:r>
              <a:rPr lang="en-US" dirty="0"/>
              <a:t>Bands	</a:t>
            </a:r>
            <a:r>
              <a:rPr lang="en-US" dirty="0" smtClean="0"/>
              <a:t>                                   20</a:t>
            </a:r>
            <a:r>
              <a:rPr lang="en-US" dirty="0"/>
              <a:t>, 17, 15, 12, 10, 6 </a:t>
            </a:r>
            <a:r>
              <a:rPr lang="en-US" dirty="0" smtClean="0"/>
              <a:t>meters</a:t>
            </a:r>
            <a:endParaRPr lang="en-US" dirty="0"/>
          </a:p>
          <a:p>
            <a:r>
              <a:rPr lang="en-US" dirty="0"/>
              <a:t>Antenna elements	2 per band</a:t>
            </a:r>
          </a:p>
          <a:p>
            <a:r>
              <a:rPr lang="en-US" dirty="0"/>
              <a:t>Gain (free space)	Peak Approx. 5.4 </a:t>
            </a:r>
            <a:r>
              <a:rPr lang="en-US" dirty="0" err="1"/>
              <a:t>dBi</a:t>
            </a:r>
            <a:r>
              <a:rPr lang="en-US" dirty="0"/>
              <a:t> </a:t>
            </a:r>
            <a:r>
              <a:rPr lang="en-US" dirty="0" smtClean="0"/>
              <a:t>(Next slide has </a:t>
            </a:r>
            <a:r>
              <a:rPr lang="en-US" dirty="0"/>
              <a:t>gain over ground by band)</a:t>
            </a:r>
          </a:p>
          <a:p>
            <a:r>
              <a:rPr lang="en-US" dirty="0"/>
              <a:t>Front/Back (free space)	Peak &gt;10 dB, (See. below for F/B by band)</a:t>
            </a:r>
          </a:p>
          <a:p>
            <a:r>
              <a:rPr lang="en-US" dirty="0"/>
              <a:t>VSWR	</a:t>
            </a:r>
            <a:r>
              <a:rPr lang="en-US" dirty="0" smtClean="0"/>
              <a:t>                                   Less </a:t>
            </a:r>
            <a:r>
              <a:rPr lang="en-US" dirty="0"/>
              <a:t>than 2:1 across nearly all bands</a:t>
            </a:r>
          </a:p>
          <a:p>
            <a:r>
              <a:rPr lang="en-US" dirty="0"/>
              <a:t>Feed line	</a:t>
            </a:r>
            <a:r>
              <a:rPr lang="en-US" dirty="0" smtClean="0"/>
              <a:t>                 50 </a:t>
            </a:r>
            <a:r>
              <a:rPr lang="en-US" dirty="0"/>
              <a:t>ohms, single coax cable for all bands</a:t>
            </a:r>
          </a:p>
          <a:p>
            <a:r>
              <a:rPr lang="en-US" dirty="0"/>
              <a:t>Turning Radius	</a:t>
            </a:r>
            <a:r>
              <a:rPr lang="en-US" dirty="0" smtClean="0"/>
              <a:t>                 10.8 </a:t>
            </a:r>
            <a:r>
              <a:rPr lang="en-US" dirty="0"/>
              <a:t>Ft  (3.3m)</a:t>
            </a:r>
          </a:p>
          <a:p>
            <a:r>
              <a:rPr lang="en-US" dirty="0"/>
              <a:t>Diameter of the beam	21.6 Ft  (20M beam), 16.6 Ft (17M beam), 15.0 Ft (15M beam)</a:t>
            </a:r>
          </a:p>
          <a:p>
            <a:r>
              <a:rPr lang="en-US" dirty="0"/>
              <a:t>Height of the beam	39 in. (99 cm)  from base plate to top of center post</a:t>
            </a:r>
          </a:p>
          <a:p>
            <a:r>
              <a:rPr lang="en-US" dirty="0"/>
              <a:t>Weight	</a:t>
            </a:r>
            <a:r>
              <a:rPr lang="en-US" dirty="0" smtClean="0"/>
              <a:t>                 26 </a:t>
            </a:r>
            <a:r>
              <a:rPr lang="en-US" dirty="0" err="1"/>
              <a:t>lbs</a:t>
            </a:r>
            <a:r>
              <a:rPr lang="en-US" dirty="0"/>
              <a:t> (11.3kg)</a:t>
            </a:r>
          </a:p>
          <a:p>
            <a:r>
              <a:rPr lang="en-US" dirty="0"/>
              <a:t>Wind Load Area	</a:t>
            </a:r>
            <a:r>
              <a:rPr lang="en-US" dirty="0" smtClean="0"/>
              <a:t>                 5 </a:t>
            </a:r>
            <a:r>
              <a:rPr lang="en-US" dirty="0" err="1"/>
              <a:t>Sq</a:t>
            </a:r>
            <a:r>
              <a:rPr lang="en-US" dirty="0"/>
              <a:t> Ft  (0.46 </a:t>
            </a:r>
            <a:r>
              <a:rPr lang="en-US" dirty="0" err="1"/>
              <a:t>sq</a:t>
            </a:r>
            <a:r>
              <a:rPr lang="en-US" dirty="0"/>
              <a:t> m)</a:t>
            </a:r>
          </a:p>
          <a:p>
            <a:r>
              <a:rPr lang="en-US" dirty="0"/>
              <a:t>Power	 </a:t>
            </a:r>
            <a:r>
              <a:rPr lang="en-US" dirty="0" smtClean="0"/>
              <a:t>                2,000 </a:t>
            </a:r>
            <a:r>
              <a:rPr lang="en-US" dirty="0"/>
              <a:t>watts P.E.P.</a:t>
            </a:r>
          </a:p>
          <a:p>
            <a:r>
              <a:rPr lang="en-US" dirty="0"/>
              <a:t>Mast requirement	Several mast </a:t>
            </a:r>
            <a:r>
              <a:rPr lang="en-US" dirty="0" smtClean="0"/>
              <a:t>sizes</a:t>
            </a:r>
            <a:endParaRPr lang="en-US" dirty="0"/>
          </a:p>
        </p:txBody>
      </p:sp>
      <p:sp>
        <p:nvSpPr>
          <p:cNvPr id="4" name="Footer Placeholder 3"/>
          <p:cNvSpPr>
            <a:spLocks noGrp="1"/>
          </p:cNvSpPr>
          <p:nvPr>
            <p:ph type="ftr" sz="quarter" idx="11"/>
          </p:nvPr>
        </p:nvSpPr>
        <p:spPr>
          <a:xfrm>
            <a:off x="1447800" y="6324600"/>
            <a:ext cx="56388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10</a:t>
            </a:fld>
            <a:endParaRPr lang="en-US"/>
          </a:p>
        </p:txBody>
      </p:sp>
      <p:sp>
        <p:nvSpPr>
          <p:cNvPr id="6" name="TextBox 5"/>
          <p:cNvSpPr txBox="1"/>
          <p:nvPr/>
        </p:nvSpPr>
        <p:spPr>
          <a:xfrm>
            <a:off x="609600" y="381000"/>
            <a:ext cx="7924800" cy="430887"/>
          </a:xfrm>
          <a:prstGeom prst="rect">
            <a:avLst/>
          </a:prstGeom>
          <a:noFill/>
        </p:spPr>
        <p:txBody>
          <a:bodyPr wrap="square" rtlCol="0">
            <a:spAutoFit/>
          </a:bodyPr>
          <a:lstStyle/>
          <a:p>
            <a:pPr algn="ctr"/>
            <a:r>
              <a:rPr lang="en-US" sz="2200" u="sng" dirty="0" smtClean="0">
                <a:solidFill>
                  <a:srgbClr val="FF0000"/>
                </a:solidFill>
              </a:rPr>
              <a:t>#7. It is useful to look at the specifications for a Hex Beam antenna.</a:t>
            </a:r>
            <a:endParaRPr lang="en-US" sz="2200" u="sng" dirty="0">
              <a:solidFill>
                <a:srgbClr val="FF0000"/>
              </a:solidFill>
            </a:endParaRPr>
          </a:p>
        </p:txBody>
      </p:sp>
      <p:sp>
        <p:nvSpPr>
          <p:cNvPr id="7" name="TextBox 6"/>
          <p:cNvSpPr txBox="1"/>
          <p:nvPr/>
        </p:nvSpPr>
        <p:spPr>
          <a:xfrm>
            <a:off x="1752600" y="958850"/>
            <a:ext cx="8801100" cy="369332"/>
          </a:xfrm>
          <a:prstGeom prst="rect">
            <a:avLst/>
          </a:prstGeom>
          <a:noFill/>
        </p:spPr>
        <p:txBody>
          <a:bodyPr wrap="square" rtlCol="0">
            <a:spAutoFit/>
          </a:bodyPr>
          <a:lstStyle/>
          <a:p>
            <a:pPr algn="ctr"/>
            <a:r>
              <a:rPr lang="en-US" dirty="0" smtClean="0"/>
              <a:t>(copied </a:t>
            </a:r>
            <a:r>
              <a:rPr lang="en-US" dirty="0"/>
              <a:t>from the K4KIO website for their </a:t>
            </a:r>
            <a:r>
              <a:rPr lang="en-US" dirty="0" smtClean="0"/>
              <a:t>hex beam antenna</a:t>
            </a:r>
            <a:r>
              <a:rPr lang="en-US" dirty="0"/>
              <a:t>)</a:t>
            </a:r>
          </a:p>
        </p:txBody>
      </p:sp>
    </p:spTree>
    <p:extLst>
      <p:ext uri="{BB962C8B-B14F-4D97-AF65-F5344CB8AC3E}">
        <p14:creationId xmlns:p14="http://schemas.microsoft.com/office/powerpoint/2010/main" val="42683874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 y="6324600"/>
            <a:ext cx="75438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11</a:t>
            </a:fld>
            <a:endParaRPr lang="en-US"/>
          </a:p>
        </p:txBody>
      </p:sp>
      <p:pic>
        <p:nvPicPr>
          <p:cNvPr id="6" name="Picture 5"/>
          <p:cNvPicPr>
            <a:picLocks noChangeAspect="1"/>
          </p:cNvPicPr>
          <p:nvPr/>
        </p:nvPicPr>
        <p:blipFill>
          <a:blip r:embed="rId2"/>
          <a:stretch>
            <a:fillRect/>
          </a:stretch>
        </p:blipFill>
        <p:spPr>
          <a:xfrm>
            <a:off x="556667" y="634543"/>
            <a:ext cx="7996783" cy="5486400"/>
          </a:xfrm>
          <a:prstGeom prst="rect">
            <a:avLst/>
          </a:prstGeom>
        </p:spPr>
      </p:pic>
      <p:sp>
        <p:nvSpPr>
          <p:cNvPr id="7" name="TextBox 6"/>
          <p:cNvSpPr txBox="1"/>
          <p:nvPr/>
        </p:nvSpPr>
        <p:spPr>
          <a:xfrm>
            <a:off x="419100" y="183692"/>
            <a:ext cx="8267700" cy="430887"/>
          </a:xfrm>
          <a:prstGeom prst="rect">
            <a:avLst/>
          </a:prstGeom>
          <a:noFill/>
        </p:spPr>
        <p:txBody>
          <a:bodyPr wrap="square" rtlCol="0">
            <a:spAutoFit/>
          </a:bodyPr>
          <a:lstStyle/>
          <a:p>
            <a:pPr algn="ctr"/>
            <a:r>
              <a:rPr lang="en-US" sz="2200" u="sng" dirty="0" smtClean="0">
                <a:solidFill>
                  <a:srgbClr val="FF0000"/>
                </a:solidFill>
              </a:rPr>
              <a:t>#8. Performance data for a Hex Beam antenna (from K4KIO website).</a:t>
            </a:r>
            <a:endParaRPr lang="en-US" sz="2200" u="sng" dirty="0">
              <a:solidFill>
                <a:srgbClr val="FF0000"/>
              </a:solidFill>
            </a:endParaRPr>
          </a:p>
        </p:txBody>
      </p:sp>
      <p:sp>
        <p:nvSpPr>
          <p:cNvPr id="2" name="TextBox 1"/>
          <p:cNvSpPr txBox="1"/>
          <p:nvPr/>
        </p:nvSpPr>
        <p:spPr>
          <a:xfrm>
            <a:off x="6210300" y="602793"/>
            <a:ext cx="2819400" cy="369332"/>
          </a:xfrm>
          <a:prstGeom prst="rect">
            <a:avLst/>
          </a:prstGeom>
          <a:noFill/>
        </p:spPr>
        <p:txBody>
          <a:bodyPr wrap="square" rtlCol="0">
            <a:spAutoFit/>
          </a:bodyPr>
          <a:lstStyle/>
          <a:p>
            <a:pPr algn="ctr"/>
            <a:r>
              <a:rPr lang="en-US" b="1" u="sng" dirty="0" smtClean="0">
                <a:solidFill>
                  <a:srgbClr val="00B050"/>
                </a:solidFill>
              </a:rPr>
              <a:t>(Higher number is better.)</a:t>
            </a:r>
            <a:endParaRPr lang="en-US" b="1" u="sng" dirty="0">
              <a:solidFill>
                <a:srgbClr val="00B050"/>
              </a:solidFill>
            </a:endParaRPr>
          </a:p>
        </p:txBody>
      </p:sp>
    </p:spTree>
    <p:extLst>
      <p:ext uri="{BB962C8B-B14F-4D97-AF65-F5344CB8AC3E}">
        <p14:creationId xmlns:p14="http://schemas.microsoft.com/office/powerpoint/2010/main" val="349864727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11162"/>
          </a:xfrm>
        </p:spPr>
        <p:txBody>
          <a:bodyPr>
            <a:normAutofit fontScale="90000"/>
          </a:bodyPr>
          <a:lstStyle/>
          <a:p>
            <a:r>
              <a:rPr lang="en-US" sz="2400" u="sng" dirty="0" smtClean="0">
                <a:solidFill>
                  <a:srgbClr val="FF0000"/>
                </a:solidFill>
              </a:rPr>
              <a:t>#9. Why “free space” seen on earlier slides?</a:t>
            </a:r>
            <a:endParaRPr lang="en-US" sz="2400" u="sng" dirty="0">
              <a:solidFill>
                <a:srgbClr val="FF0000"/>
              </a:solidFill>
            </a:endParaRPr>
          </a:p>
        </p:txBody>
      </p:sp>
      <p:sp>
        <p:nvSpPr>
          <p:cNvPr id="3" name="Content Placeholder 2"/>
          <p:cNvSpPr>
            <a:spLocks noGrp="1"/>
          </p:cNvSpPr>
          <p:nvPr>
            <p:ph idx="1"/>
          </p:nvPr>
        </p:nvSpPr>
        <p:spPr>
          <a:xfrm>
            <a:off x="0" y="838200"/>
            <a:ext cx="9144000" cy="5334000"/>
          </a:xfrm>
        </p:spPr>
        <p:txBody>
          <a:bodyPr>
            <a:normAutofit fontScale="70000" lnSpcReduction="20000"/>
          </a:bodyPr>
          <a:lstStyle/>
          <a:p>
            <a:r>
              <a:rPr lang="en-US" dirty="0">
                <a:solidFill>
                  <a:srgbClr val="C00000"/>
                </a:solidFill>
              </a:rPr>
              <a:t>Free space gain is a pretty standard means of comparing antenna forward gain performance. </a:t>
            </a:r>
            <a:r>
              <a:rPr lang="en-US" dirty="0" smtClean="0">
                <a:solidFill>
                  <a:srgbClr val="00B0F0"/>
                </a:solidFill>
              </a:rPr>
              <a:t/>
            </a:r>
            <a:br>
              <a:rPr lang="en-US" dirty="0" smtClean="0">
                <a:solidFill>
                  <a:srgbClr val="00B0F0"/>
                </a:solidFill>
              </a:rPr>
            </a:br>
            <a:r>
              <a:rPr lang="en-US" dirty="0" smtClean="0"/>
              <a:t>Actual </a:t>
            </a:r>
            <a:r>
              <a:rPr lang="en-US" dirty="0"/>
              <a:t>forward gain is higher because the radio wave is reflected off the ground and the reflected wave combines with the direct wave to result in a higher gain at a particular vertical angle. </a:t>
            </a:r>
            <a:r>
              <a:rPr lang="en-US" dirty="0" smtClean="0"/>
              <a:t/>
            </a:r>
            <a:br>
              <a:rPr lang="en-US" dirty="0" smtClean="0"/>
            </a:br>
            <a:r>
              <a:rPr lang="en-US" dirty="0" smtClean="0"/>
              <a:t>It </a:t>
            </a:r>
            <a:r>
              <a:rPr lang="en-US" dirty="0"/>
              <a:t>happens </a:t>
            </a:r>
            <a:r>
              <a:rPr lang="en-US" dirty="0" smtClean="0"/>
              <a:t>that, </a:t>
            </a:r>
            <a:r>
              <a:rPr lang="en-US" dirty="0"/>
              <a:t>if the antenna is 1/2 wavelength above ground, the maximal gain will be angled upward about 30 degrees off the horizontal. </a:t>
            </a:r>
            <a:r>
              <a:rPr lang="en-US" dirty="0" smtClean="0"/>
              <a:t/>
            </a:r>
            <a:br>
              <a:rPr lang="en-US" dirty="0" smtClean="0"/>
            </a:br>
            <a:r>
              <a:rPr lang="en-US" dirty="0" smtClean="0"/>
              <a:t>But, </a:t>
            </a:r>
            <a:r>
              <a:rPr lang="en-US" dirty="0"/>
              <a:t>if the antenna is only 1/4 wavelength above ground, the reflected wave and the direct wave will combine for a resultant radiated lobe that is at a higher angle. </a:t>
            </a:r>
            <a:r>
              <a:rPr lang="en-US" dirty="0" smtClean="0"/>
              <a:t/>
            </a:r>
            <a:br>
              <a:rPr lang="en-US" dirty="0" smtClean="0"/>
            </a:br>
            <a:r>
              <a:rPr lang="en-US" dirty="0" smtClean="0"/>
              <a:t>This </a:t>
            </a:r>
            <a:r>
              <a:rPr lang="en-US" dirty="0"/>
              <a:t>is important because the lower the skip </a:t>
            </a:r>
            <a:r>
              <a:rPr lang="en-US" dirty="0" smtClean="0"/>
              <a:t>angle, </a:t>
            </a:r>
            <a:r>
              <a:rPr lang="en-US" dirty="0"/>
              <a:t>the longer the skip.</a:t>
            </a:r>
          </a:p>
          <a:p>
            <a:endParaRPr lang="en-US" dirty="0"/>
          </a:p>
          <a:p>
            <a:r>
              <a:rPr lang="en-US" dirty="0"/>
              <a:t>The height of the antenna affects its performance obviously. </a:t>
            </a:r>
            <a:r>
              <a:rPr lang="en-US" dirty="0" smtClean="0"/>
              <a:t/>
            </a:r>
            <a:br>
              <a:rPr lang="en-US" dirty="0" smtClean="0"/>
            </a:br>
            <a:r>
              <a:rPr lang="en-US" dirty="0" smtClean="0">
                <a:solidFill>
                  <a:srgbClr val="C00000"/>
                </a:solidFill>
              </a:rPr>
              <a:t>Manufacturers </a:t>
            </a:r>
            <a:r>
              <a:rPr lang="en-US" dirty="0">
                <a:solidFill>
                  <a:srgbClr val="C00000"/>
                </a:solidFill>
              </a:rPr>
              <a:t>generally use Free space gain (with the units designated </a:t>
            </a:r>
            <a:r>
              <a:rPr lang="en-US" dirty="0" err="1">
                <a:solidFill>
                  <a:srgbClr val="C00000"/>
                </a:solidFill>
              </a:rPr>
              <a:t>dBi</a:t>
            </a:r>
            <a:r>
              <a:rPr lang="en-US" dirty="0">
                <a:solidFill>
                  <a:srgbClr val="C00000"/>
                </a:solidFill>
              </a:rPr>
              <a:t>, for isotropic gain) to eliminate the need to discuss the height of the antenna. </a:t>
            </a:r>
            <a:r>
              <a:rPr lang="en-US" dirty="0" smtClean="0">
                <a:solidFill>
                  <a:srgbClr val="C00000"/>
                </a:solidFill>
              </a:rPr>
              <a:t/>
            </a:r>
            <a:br>
              <a:rPr lang="en-US" dirty="0" smtClean="0">
                <a:solidFill>
                  <a:srgbClr val="C00000"/>
                </a:solidFill>
              </a:rPr>
            </a:br>
            <a:r>
              <a:rPr lang="en-US" dirty="0" smtClean="0">
                <a:solidFill>
                  <a:srgbClr val="C00000"/>
                </a:solidFill>
              </a:rPr>
              <a:t>Two </a:t>
            </a:r>
            <a:r>
              <a:rPr lang="en-US" dirty="0">
                <a:solidFill>
                  <a:srgbClr val="C00000"/>
                </a:solidFill>
              </a:rPr>
              <a:t>antennas with different heights can be compared in a valid manner by referencing the free space gain. </a:t>
            </a:r>
            <a:r>
              <a:rPr lang="en-US" dirty="0" smtClean="0">
                <a:solidFill>
                  <a:srgbClr val="C00000"/>
                </a:solidFill>
              </a:rPr>
              <a:t>Higher number is better.</a:t>
            </a:r>
            <a:r>
              <a:rPr lang="en-US" dirty="0" smtClean="0"/>
              <a:t/>
            </a:r>
            <a:br>
              <a:rPr lang="en-US" dirty="0" smtClean="0"/>
            </a:br>
            <a:r>
              <a:rPr lang="en-US" dirty="0" smtClean="0"/>
              <a:t>Height </a:t>
            </a:r>
            <a:r>
              <a:rPr lang="en-US" dirty="0"/>
              <a:t>is not a </a:t>
            </a:r>
            <a:r>
              <a:rPr lang="en-US" dirty="0" smtClean="0"/>
              <a:t>factor when talking about free-space-gain nor is ground.</a:t>
            </a:r>
            <a:endParaRPr lang="en-US" dirty="0"/>
          </a:p>
          <a:p>
            <a:pPr marL="0" indent="0">
              <a:buNone/>
            </a:pPr>
            <a:endParaRPr lang="en-US" dirty="0"/>
          </a:p>
        </p:txBody>
      </p:sp>
      <p:sp>
        <p:nvSpPr>
          <p:cNvPr id="4" name="Footer Placeholder 3"/>
          <p:cNvSpPr>
            <a:spLocks noGrp="1"/>
          </p:cNvSpPr>
          <p:nvPr>
            <p:ph type="ftr" sz="quarter" idx="11"/>
          </p:nvPr>
        </p:nvSpPr>
        <p:spPr>
          <a:xfrm>
            <a:off x="1524000" y="6324600"/>
            <a:ext cx="55626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12</a:t>
            </a:fld>
            <a:endParaRPr lang="en-US"/>
          </a:p>
        </p:txBody>
      </p:sp>
    </p:spTree>
    <p:extLst>
      <p:ext uri="{BB962C8B-B14F-4D97-AF65-F5344CB8AC3E}">
        <p14:creationId xmlns:p14="http://schemas.microsoft.com/office/powerpoint/2010/main" val="60013448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28800" y="6492875"/>
            <a:ext cx="57912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13</a:t>
            </a:fld>
            <a:endParaRPr lang="en-US"/>
          </a:p>
        </p:txBody>
      </p:sp>
      <p:pic>
        <p:nvPicPr>
          <p:cNvPr id="2" name="Picture 1"/>
          <p:cNvPicPr>
            <a:picLocks noChangeAspect="1"/>
          </p:cNvPicPr>
          <p:nvPr/>
        </p:nvPicPr>
        <p:blipFill>
          <a:blip r:embed="rId3"/>
          <a:stretch>
            <a:fillRect/>
          </a:stretch>
        </p:blipFill>
        <p:spPr>
          <a:xfrm>
            <a:off x="527446" y="3663952"/>
            <a:ext cx="2181225" cy="2533650"/>
          </a:xfrm>
          <a:prstGeom prst="rect">
            <a:avLst/>
          </a:prstGeom>
        </p:spPr>
      </p:pic>
      <p:pic>
        <p:nvPicPr>
          <p:cNvPr id="7" name="Picture 6"/>
          <p:cNvPicPr>
            <a:picLocks noChangeAspect="1"/>
          </p:cNvPicPr>
          <p:nvPr/>
        </p:nvPicPr>
        <p:blipFill>
          <a:blip r:embed="rId4"/>
          <a:stretch>
            <a:fillRect/>
          </a:stretch>
        </p:blipFill>
        <p:spPr>
          <a:xfrm>
            <a:off x="3124200" y="3711575"/>
            <a:ext cx="2409825" cy="2657475"/>
          </a:xfrm>
          <a:prstGeom prst="rect">
            <a:avLst/>
          </a:prstGeom>
        </p:spPr>
      </p:pic>
      <p:pic>
        <p:nvPicPr>
          <p:cNvPr id="8" name="Picture 7"/>
          <p:cNvPicPr>
            <a:picLocks noChangeAspect="1"/>
          </p:cNvPicPr>
          <p:nvPr/>
        </p:nvPicPr>
        <p:blipFill>
          <a:blip r:embed="rId5"/>
          <a:stretch>
            <a:fillRect/>
          </a:stretch>
        </p:blipFill>
        <p:spPr>
          <a:xfrm>
            <a:off x="5982890" y="3744913"/>
            <a:ext cx="2466975" cy="2628900"/>
          </a:xfrm>
          <a:prstGeom prst="rect">
            <a:avLst/>
          </a:prstGeom>
        </p:spPr>
      </p:pic>
      <p:pic>
        <p:nvPicPr>
          <p:cNvPr id="9" name="Picture 8"/>
          <p:cNvPicPr>
            <a:picLocks noChangeAspect="1"/>
          </p:cNvPicPr>
          <p:nvPr/>
        </p:nvPicPr>
        <p:blipFill>
          <a:blip r:embed="rId6"/>
          <a:stretch>
            <a:fillRect/>
          </a:stretch>
        </p:blipFill>
        <p:spPr>
          <a:xfrm>
            <a:off x="1143000" y="663688"/>
            <a:ext cx="3638550" cy="2819400"/>
          </a:xfrm>
          <a:prstGeom prst="rect">
            <a:avLst/>
          </a:prstGeom>
        </p:spPr>
      </p:pic>
      <p:sp>
        <p:nvSpPr>
          <p:cNvPr id="10" name="Rectangle 9"/>
          <p:cNvSpPr/>
          <p:nvPr/>
        </p:nvSpPr>
        <p:spPr>
          <a:xfrm>
            <a:off x="5788816" y="1593688"/>
            <a:ext cx="2893221" cy="646331"/>
          </a:xfrm>
          <a:prstGeom prst="rect">
            <a:avLst/>
          </a:prstGeom>
        </p:spPr>
        <p:txBody>
          <a:bodyPr wrap="square">
            <a:spAutoFit/>
          </a:bodyPr>
          <a:lstStyle/>
          <a:p>
            <a:pPr algn="ctr"/>
            <a:r>
              <a:rPr lang="en-US" dirty="0"/>
              <a:t>https://www.k4kio.com/how-does-a-hex-work/</a:t>
            </a:r>
          </a:p>
        </p:txBody>
      </p:sp>
      <p:sp>
        <p:nvSpPr>
          <p:cNvPr id="4" name="TextBox 3"/>
          <p:cNvSpPr txBox="1"/>
          <p:nvPr/>
        </p:nvSpPr>
        <p:spPr>
          <a:xfrm>
            <a:off x="0" y="58904"/>
            <a:ext cx="9144000" cy="400110"/>
          </a:xfrm>
          <a:prstGeom prst="rect">
            <a:avLst/>
          </a:prstGeom>
          <a:noFill/>
        </p:spPr>
        <p:txBody>
          <a:bodyPr wrap="square" rtlCol="0">
            <a:spAutoFit/>
          </a:bodyPr>
          <a:lstStyle/>
          <a:p>
            <a:pPr algn="ctr"/>
            <a:r>
              <a:rPr lang="en-US" sz="2000" u="sng" dirty="0" smtClean="0">
                <a:solidFill>
                  <a:srgbClr val="FF0000"/>
                </a:solidFill>
                <a:latin typeface="Calibri" panose="020F0502020204030204" pitchFamily="34" charset="0"/>
              </a:rPr>
              <a:t>#10a. Explaining </a:t>
            </a:r>
            <a:r>
              <a:rPr lang="en-US" sz="2000" u="sng" dirty="0">
                <a:solidFill>
                  <a:srgbClr val="FF0000"/>
                </a:solidFill>
                <a:latin typeface="Calibri" panose="020F0502020204030204" pitchFamily="34" charset="0"/>
              </a:rPr>
              <a:t>why the </a:t>
            </a:r>
            <a:r>
              <a:rPr lang="en-US" sz="2000" u="sng" dirty="0" smtClean="0">
                <a:solidFill>
                  <a:srgbClr val="FF0000"/>
                </a:solidFill>
                <a:latin typeface="Calibri" panose="020F0502020204030204" pitchFamily="34" charset="0"/>
              </a:rPr>
              <a:t>transmitted signal </a:t>
            </a:r>
            <a:r>
              <a:rPr lang="en-US" sz="2000" u="sng" dirty="0">
                <a:solidFill>
                  <a:srgbClr val="FF0000"/>
                </a:solidFill>
                <a:latin typeface="Calibri" panose="020F0502020204030204" pitchFamily="34" charset="0"/>
              </a:rPr>
              <a:t>goes in a concentrated </a:t>
            </a:r>
            <a:r>
              <a:rPr lang="en-US" sz="2000" u="sng" dirty="0" smtClean="0">
                <a:solidFill>
                  <a:srgbClr val="FF0000"/>
                </a:solidFill>
                <a:latin typeface="Calibri" panose="020F0502020204030204" pitchFamily="34" charset="0"/>
              </a:rPr>
              <a:t>direction.</a:t>
            </a:r>
            <a:endParaRPr lang="en-US" sz="2000" u="sng" dirty="0">
              <a:solidFill>
                <a:srgbClr val="FF0000"/>
              </a:solidFill>
            </a:endParaRPr>
          </a:p>
        </p:txBody>
      </p:sp>
      <p:sp>
        <p:nvSpPr>
          <p:cNvPr id="12" name="Rectangle 11"/>
          <p:cNvSpPr/>
          <p:nvPr/>
        </p:nvSpPr>
        <p:spPr>
          <a:xfrm>
            <a:off x="1047751" y="663688"/>
            <a:ext cx="3886200" cy="2795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55614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324600"/>
            <a:ext cx="53340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14</a:t>
            </a:fld>
            <a:endParaRPr lang="en-US"/>
          </a:p>
        </p:txBody>
      </p:sp>
      <p:pic>
        <p:nvPicPr>
          <p:cNvPr id="1027" name="Picture 3" descr="Yagi ga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50925"/>
            <a:ext cx="1428750" cy="1524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386" y="803599"/>
            <a:ext cx="6507814" cy="1569660"/>
          </a:xfrm>
          <a:prstGeom prst="rect">
            <a:avLst/>
          </a:prstGeom>
        </p:spPr>
        <p:txBody>
          <a:bodyPr wrap="square">
            <a:spAutoFit/>
          </a:bodyPr>
          <a:lstStyle/>
          <a:p>
            <a:pPr algn="ctr"/>
            <a:r>
              <a:rPr lang="en-US" sz="1600" dirty="0">
                <a:solidFill>
                  <a:srgbClr val="333333"/>
                </a:solidFill>
                <a:latin typeface="Droid Sans"/>
              </a:rPr>
              <a:t>So there are two elements </a:t>
            </a:r>
            <a:r>
              <a:rPr lang="en-US" sz="1600" dirty="0" smtClean="0">
                <a:solidFill>
                  <a:srgbClr val="333333"/>
                </a:solidFill>
                <a:latin typeface="Droid Sans"/>
              </a:rPr>
              <a:t>radiating</a:t>
            </a:r>
            <a:r>
              <a:rPr lang="en-US" sz="1600" dirty="0">
                <a:solidFill>
                  <a:srgbClr val="333333"/>
                </a:solidFill>
                <a:latin typeface="Droid Sans"/>
              </a:rPr>
              <a:t>;</a:t>
            </a: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the </a:t>
            </a:r>
            <a:r>
              <a:rPr lang="en-US" sz="1600" b="1" dirty="0" smtClean="0">
                <a:solidFill>
                  <a:srgbClr val="333333"/>
                </a:solidFill>
                <a:latin typeface="Droid Sans"/>
              </a:rPr>
              <a:t>driver</a:t>
            </a:r>
            <a:r>
              <a:rPr lang="en-US" sz="1600" dirty="0" smtClean="0">
                <a:solidFill>
                  <a:srgbClr val="333333"/>
                </a:solidFill>
                <a:latin typeface="Droid Sans"/>
              </a:rPr>
              <a:t> radiates from </a:t>
            </a:r>
            <a:r>
              <a:rPr lang="en-US" sz="1600" dirty="0">
                <a:solidFill>
                  <a:srgbClr val="333333"/>
                </a:solidFill>
                <a:latin typeface="Droid Sans"/>
              </a:rPr>
              <a:t>energy fed directly from the transmission </a:t>
            </a:r>
            <a:r>
              <a:rPr lang="en-US" sz="1600" dirty="0" smtClean="0">
                <a:solidFill>
                  <a:srgbClr val="333333"/>
                </a:solidFill>
                <a:latin typeface="Droid Sans"/>
              </a:rPr>
              <a:t>line; the </a:t>
            </a:r>
            <a:r>
              <a:rPr lang="en-US" sz="1600" b="1" dirty="0">
                <a:solidFill>
                  <a:srgbClr val="333333"/>
                </a:solidFill>
                <a:latin typeface="Droid Sans"/>
              </a:rPr>
              <a:t>reflector</a:t>
            </a:r>
            <a:r>
              <a:rPr lang="en-US" sz="1600" dirty="0">
                <a:solidFill>
                  <a:srgbClr val="333333"/>
                </a:solidFill>
                <a:latin typeface="Droid Sans"/>
              </a:rPr>
              <a:t> </a:t>
            </a:r>
            <a:r>
              <a:rPr lang="en-US" sz="1600" dirty="0" smtClean="0">
                <a:solidFill>
                  <a:srgbClr val="333333"/>
                </a:solidFill>
                <a:latin typeface="Droid Sans"/>
              </a:rPr>
              <a:t>radiates from “received” </a:t>
            </a:r>
            <a:r>
              <a:rPr lang="en-US" sz="1600" dirty="0">
                <a:solidFill>
                  <a:srgbClr val="333333"/>
                </a:solidFill>
                <a:latin typeface="Droid Sans"/>
              </a:rPr>
              <a:t>energy. </a:t>
            </a:r>
            <a:endParaRPr lang="en-US" sz="1600" dirty="0" smtClean="0">
              <a:solidFill>
                <a:srgbClr val="333333"/>
              </a:solidFill>
              <a:latin typeface="Droid Sans"/>
            </a:endParaRPr>
          </a:p>
          <a:p>
            <a:pPr algn="ct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The </a:t>
            </a:r>
            <a:r>
              <a:rPr lang="en-US" sz="1600" dirty="0">
                <a:solidFill>
                  <a:srgbClr val="333333"/>
                </a:solidFill>
                <a:latin typeface="Droid Sans"/>
              </a:rPr>
              <a:t>energy waves combine with each </a:t>
            </a:r>
            <a:r>
              <a:rPr lang="en-US" sz="1600" dirty="0" smtClean="0">
                <a:solidFill>
                  <a:srgbClr val="333333"/>
                </a:solidFill>
                <a:latin typeface="Droid Sans"/>
              </a:rPr>
              <a:t>other </a:t>
            </a:r>
            <a:br>
              <a:rPr lang="en-US" sz="1600" dirty="0" smtClean="0">
                <a:solidFill>
                  <a:srgbClr val="333333"/>
                </a:solidFill>
                <a:latin typeface="Droid Sans"/>
              </a:rPr>
            </a:br>
            <a:r>
              <a:rPr lang="en-US" sz="1600" dirty="0" smtClean="0">
                <a:solidFill>
                  <a:srgbClr val="333333"/>
                </a:solidFill>
                <a:latin typeface="Droid Sans"/>
              </a:rPr>
              <a:t>to cancel in </a:t>
            </a:r>
            <a:r>
              <a:rPr lang="en-US" sz="1600" dirty="0">
                <a:solidFill>
                  <a:srgbClr val="333333"/>
                </a:solidFill>
                <a:latin typeface="Droid Sans"/>
              </a:rPr>
              <a:t>the </a:t>
            </a:r>
            <a:r>
              <a:rPr lang="en-US" sz="1600" b="1" dirty="0" smtClean="0">
                <a:solidFill>
                  <a:srgbClr val="333333"/>
                </a:solidFill>
                <a:latin typeface="Droid Sans"/>
              </a:rPr>
              <a:t>reverse direction</a:t>
            </a:r>
            <a:r>
              <a:rPr lang="en-US" sz="1600" dirty="0" smtClean="0">
                <a:solidFill>
                  <a:srgbClr val="333333"/>
                </a:solidFill>
                <a:latin typeface="Droid Sans"/>
              </a:rPr>
              <a:t> </a:t>
            </a:r>
            <a:r>
              <a:rPr lang="en-US" sz="1600" dirty="0">
                <a:solidFill>
                  <a:srgbClr val="333333"/>
                </a:solidFill>
                <a:latin typeface="Droid Sans"/>
              </a:rPr>
              <a:t>and </a:t>
            </a:r>
            <a:r>
              <a:rPr lang="en-US" sz="1600" dirty="0" smtClean="0">
                <a:solidFill>
                  <a:srgbClr val="333333"/>
                </a:solidFill>
                <a:latin typeface="Droid Sans"/>
              </a:rPr>
              <a:t>add in </a:t>
            </a:r>
            <a:r>
              <a:rPr lang="en-US" sz="1600" dirty="0">
                <a:solidFill>
                  <a:srgbClr val="333333"/>
                </a:solidFill>
                <a:latin typeface="Droid Sans"/>
              </a:rPr>
              <a:t>the </a:t>
            </a:r>
            <a:r>
              <a:rPr lang="en-US" sz="1600" b="1" dirty="0">
                <a:solidFill>
                  <a:srgbClr val="333333"/>
                </a:solidFill>
                <a:latin typeface="Droid Sans"/>
              </a:rPr>
              <a:t>forward </a:t>
            </a:r>
            <a:r>
              <a:rPr lang="en-US" sz="1600" b="1" dirty="0" smtClean="0">
                <a:solidFill>
                  <a:srgbClr val="333333"/>
                </a:solidFill>
                <a:latin typeface="Droid Sans"/>
              </a:rPr>
              <a:t>direction</a:t>
            </a:r>
            <a:r>
              <a:rPr lang="en-US" sz="1600" dirty="0" smtClean="0">
                <a:solidFill>
                  <a:srgbClr val="333333"/>
                </a:solidFill>
                <a:latin typeface="Droid Sans"/>
              </a:rPr>
              <a:t>.</a:t>
            </a:r>
            <a:endParaRPr lang="en-US" sz="1600" dirty="0"/>
          </a:p>
        </p:txBody>
      </p:sp>
      <p:sp>
        <p:nvSpPr>
          <p:cNvPr id="11" name="Rectangle 10"/>
          <p:cNvSpPr/>
          <p:nvPr/>
        </p:nvSpPr>
        <p:spPr>
          <a:xfrm>
            <a:off x="-17585" y="2606675"/>
            <a:ext cx="9050501" cy="3785652"/>
          </a:xfrm>
          <a:prstGeom prst="rect">
            <a:avLst/>
          </a:prstGeom>
        </p:spPr>
        <p:txBody>
          <a:bodyPr wrap="square">
            <a:spAutoFit/>
          </a:bodyPr>
          <a:lstStyle/>
          <a:p>
            <a:pPr algn="ctr"/>
            <a:r>
              <a:rPr lang="en-US" sz="1600" dirty="0">
                <a:solidFill>
                  <a:srgbClr val="333333"/>
                </a:solidFill>
                <a:latin typeface="Droid Sans"/>
              </a:rPr>
              <a:t>Because of the distance between the driver and the reflector </a:t>
            </a:r>
            <a:r>
              <a:rPr lang="en-US" sz="1600" dirty="0" smtClean="0">
                <a:solidFill>
                  <a:srgbClr val="333333"/>
                </a:solidFill>
                <a:latin typeface="Droid Sans"/>
              </a:rPr>
              <a:t>elements,</a:t>
            </a:r>
            <a:br>
              <a:rPr lang="en-US" sz="1600" dirty="0" smtClean="0">
                <a:solidFill>
                  <a:srgbClr val="333333"/>
                </a:solidFill>
                <a:latin typeface="Droid Sans"/>
              </a:rPr>
            </a:br>
            <a:r>
              <a:rPr lang="en-US" sz="1600" dirty="0" smtClean="0">
                <a:solidFill>
                  <a:srgbClr val="333333"/>
                </a:solidFill>
                <a:latin typeface="Droid Sans"/>
              </a:rPr>
              <a:t> </a:t>
            </a:r>
            <a:r>
              <a:rPr lang="en-US" sz="1600" dirty="0">
                <a:solidFill>
                  <a:srgbClr val="333333"/>
                </a:solidFill>
                <a:latin typeface="Droid Sans"/>
              </a:rPr>
              <a:t>the reflector wave combines with the driven wave in the </a:t>
            </a:r>
            <a:r>
              <a:rPr lang="en-US" sz="1600" b="1" dirty="0">
                <a:solidFill>
                  <a:srgbClr val="333333"/>
                </a:solidFill>
                <a:latin typeface="Droid Sans"/>
              </a:rPr>
              <a:t>forward direction (right) </a:t>
            </a:r>
            <a:endParaRPr lang="en-US" sz="1600" b="1" dirty="0" smtClean="0">
              <a:solidFill>
                <a:srgbClr val="333333"/>
              </a:solidFill>
              <a:latin typeface="Droid Sans"/>
            </a:endParaRPr>
          </a:p>
          <a:p>
            <a:pPr algn="ctr"/>
            <a:r>
              <a:rPr lang="en-US" sz="1600" dirty="0" smtClean="0">
                <a:solidFill>
                  <a:srgbClr val="333333"/>
                </a:solidFill>
                <a:latin typeface="Droid Sans"/>
              </a:rPr>
              <a:t>but </a:t>
            </a:r>
            <a:r>
              <a:rPr lang="en-US" sz="1600" dirty="0">
                <a:solidFill>
                  <a:srgbClr val="333333"/>
                </a:solidFill>
                <a:latin typeface="Droid Sans"/>
              </a:rPr>
              <a:t>subtracts from the driver wave in the </a:t>
            </a:r>
            <a:r>
              <a:rPr lang="en-US" sz="1600" b="1" dirty="0">
                <a:solidFill>
                  <a:srgbClr val="333333"/>
                </a:solidFill>
                <a:latin typeface="Droid Sans"/>
              </a:rPr>
              <a:t>reverse direction(left)</a:t>
            </a:r>
            <a:r>
              <a:rPr lang="en-US" sz="1600" dirty="0">
                <a:solidFill>
                  <a:srgbClr val="333333"/>
                </a:solidFill>
                <a:latin typeface="Droid Sans"/>
              </a:rPr>
              <a:t>. </a:t>
            </a: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This causes, </a:t>
            </a:r>
            <a:r>
              <a:rPr lang="en-US" sz="1600" dirty="0">
                <a:solidFill>
                  <a:srgbClr val="333333"/>
                </a:solidFill>
                <a:latin typeface="Droid Sans"/>
              </a:rPr>
              <a:t>in the </a:t>
            </a:r>
            <a:r>
              <a:rPr lang="en-US" sz="1600" b="1" dirty="0">
                <a:solidFill>
                  <a:srgbClr val="333333"/>
                </a:solidFill>
                <a:latin typeface="Droid Sans"/>
              </a:rPr>
              <a:t>forward </a:t>
            </a:r>
            <a:r>
              <a:rPr lang="en-US" sz="1600" b="1" dirty="0" smtClean="0">
                <a:solidFill>
                  <a:srgbClr val="333333"/>
                </a:solidFill>
                <a:latin typeface="Droid Sans"/>
              </a:rPr>
              <a:t>direction</a:t>
            </a:r>
            <a:r>
              <a:rPr lang="en-US" sz="1600" dirty="0" smtClean="0">
                <a:solidFill>
                  <a:srgbClr val="333333"/>
                </a:solidFill>
                <a:latin typeface="Droid Sans"/>
              </a:rPr>
              <a:t>, </a:t>
            </a:r>
            <a:r>
              <a:rPr lang="en-US" sz="1600" dirty="0">
                <a:solidFill>
                  <a:srgbClr val="333333"/>
                </a:solidFill>
                <a:latin typeface="Droid Sans"/>
              </a:rPr>
              <a:t>a resultant </a:t>
            </a:r>
            <a:r>
              <a:rPr lang="en-US" sz="1600" b="1" dirty="0">
                <a:solidFill>
                  <a:srgbClr val="333333"/>
                </a:solidFill>
                <a:latin typeface="Droid Sans"/>
              </a:rPr>
              <a:t>stronger</a:t>
            </a:r>
            <a:r>
              <a:rPr lang="en-US" sz="1600" dirty="0">
                <a:solidFill>
                  <a:srgbClr val="333333"/>
                </a:solidFill>
                <a:latin typeface="Droid Sans"/>
              </a:rPr>
              <a:t> wave than either one of them alone. </a:t>
            </a: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This </a:t>
            </a:r>
            <a:r>
              <a:rPr lang="en-US" sz="1600" dirty="0">
                <a:solidFill>
                  <a:srgbClr val="333333"/>
                </a:solidFill>
                <a:latin typeface="Droid Sans"/>
              </a:rPr>
              <a:t>is how “gain” is achieved in the forward direction. </a:t>
            </a: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At </a:t>
            </a:r>
            <a:r>
              <a:rPr lang="en-US" sz="1600" dirty="0">
                <a:solidFill>
                  <a:srgbClr val="333333"/>
                </a:solidFill>
                <a:latin typeface="Droid Sans"/>
              </a:rPr>
              <a:t>the same </a:t>
            </a:r>
            <a:r>
              <a:rPr lang="en-US" sz="1600" dirty="0" smtClean="0">
                <a:solidFill>
                  <a:srgbClr val="333333"/>
                </a:solidFill>
                <a:latin typeface="Droid Sans"/>
              </a:rPr>
              <a:t>time, </a:t>
            </a:r>
            <a:r>
              <a:rPr lang="en-US" sz="1600" dirty="0">
                <a:solidFill>
                  <a:srgbClr val="333333"/>
                </a:solidFill>
                <a:latin typeface="Droid Sans"/>
              </a:rPr>
              <a:t>in the </a:t>
            </a:r>
            <a:r>
              <a:rPr lang="en-US" sz="1600" b="1" dirty="0">
                <a:solidFill>
                  <a:srgbClr val="333333"/>
                </a:solidFill>
                <a:latin typeface="Droid Sans"/>
              </a:rPr>
              <a:t>reverse direction</a:t>
            </a:r>
            <a:r>
              <a:rPr lang="en-US" sz="1600" dirty="0">
                <a:solidFill>
                  <a:srgbClr val="333333"/>
                </a:solidFill>
                <a:latin typeface="Droid Sans"/>
              </a:rPr>
              <a:t>, </a:t>
            </a: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the </a:t>
            </a:r>
            <a:r>
              <a:rPr lang="en-US" sz="1600" dirty="0">
                <a:solidFill>
                  <a:srgbClr val="333333"/>
                </a:solidFill>
                <a:latin typeface="Droid Sans"/>
              </a:rPr>
              <a:t>original wave and the </a:t>
            </a:r>
            <a:r>
              <a:rPr lang="en-US" sz="1600" dirty="0" smtClean="0">
                <a:solidFill>
                  <a:srgbClr val="333333"/>
                </a:solidFill>
                <a:latin typeface="Droid Sans"/>
              </a:rPr>
              <a:t>reflector’s </a:t>
            </a:r>
            <a:r>
              <a:rPr lang="en-US" sz="1600" dirty="0">
                <a:solidFill>
                  <a:srgbClr val="333333"/>
                </a:solidFill>
                <a:latin typeface="Droid Sans"/>
              </a:rPr>
              <a:t>wave tend to cancel each </a:t>
            </a:r>
            <a:r>
              <a:rPr lang="en-US" sz="1600" dirty="0" smtClean="0">
                <a:solidFill>
                  <a:srgbClr val="333333"/>
                </a:solidFill>
                <a:latin typeface="Droid Sans"/>
              </a:rPr>
              <a:t>other</a:t>
            </a:r>
            <a:br>
              <a:rPr lang="en-US" sz="1600" dirty="0" smtClean="0">
                <a:solidFill>
                  <a:srgbClr val="333333"/>
                </a:solidFill>
                <a:latin typeface="Droid Sans"/>
              </a:rPr>
            </a:br>
            <a:r>
              <a:rPr lang="en-US" sz="1600" dirty="0" smtClean="0">
                <a:solidFill>
                  <a:srgbClr val="333333"/>
                </a:solidFill>
                <a:latin typeface="Droid Sans"/>
              </a:rPr>
              <a:t> </a:t>
            </a:r>
            <a:r>
              <a:rPr lang="en-US" sz="1600" dirty="0">
                <a:solidFill>
                  <a:srgbClr val="333333"/>
                </a:solidFill>
                <a:latin typeface="Droid Sans"/>
              </a:rPr>
              <a:t>with a net result of a </a:t>
            </a:r>
            <a:r>
              <a:rPr lang="en-US" sz="1600" b="1" dirty="0">
                <a:solidFill>
                  <a:srgbClr val="333333"/>
                </a:solidFill>
                <a:latin typeface="Droid Sans"/>
              </a:rPr>
              <a:t>reduced</a:t>
            </a:r>
            <a:r>
              <a:rPr lang="en-US" sz="1600" dirty="0">
                <a:solidFill>
                  <a:srgbClr val="333333"/>
                </a:solidFill>
                <a:latin typeface="Droid Sans"/>
              </a:rPr>
              <a:t> RF signal</a:t>
            </a:r>
            <a:r>
              <a:rPr lang="en-US" sz="1600" dirty="0" smtClean="0">
                <a:solidFill>
                  <a:srgbClr val="333333"/>
                </a:solidFill>
                <a:latin typeface="Droid Sans"/>
              </a:rPr>
              <a:t>.</a:t>
            </a:r>
            <a:br>
              <a:rPr lang="en-US" sz="1600" dirty="0" smtClean="0">
                <a:solidFill>
                  <a:srgbClr val="333333"/>
                </a:solidFill>
                <a:latin typeface="Droid Sans"/>
              </a:rPr>
            </a:br>
            <a:r>
              <a:rPr lang="en-US" sz="1600" dirty="0">
                <a:solidFill>
                  <a:srgbClr val="333333"/>
                </a:solidFill>
                <a:latin typeface="Droid Sans"/>
              </a:rPr>
              <a:t> </a:t>
            </a: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This </a:t>
            </a:r>
            <a:r>
              <a:rPr lang="en-US" sz="1600" dirty="0">
                <a:solidFill>
                  <a:srgbClr val="333333"/>
                </a:solidFill>
                <a:latin typeface="Droid Sans"/>
              </a:rPr>
              <a:t>is how </a:t>
            </a:r>
            <a:r>
              <a:rPr lang="en-US" sz="1600" dirty="0" smtClean="0">
                <a:solidFill>
                  <a:srgbClr val="333333"/>
                </a:solidFill>
                <a:latin typeface="Droid Sans"/>
              </a:rPr>
              <a:t>the “front/back</a:t>
            </a:r>
            <a:r>
              <a:rPr lang="en-US" sz="1600" dirty="0">
                <a:solidFill>
                  <a:srgbClr val="333333"/>
                </a:solidFill>
                <a:latin typeface="Droid Sans"/>
              </a:rPr>
              <a:t>” </a:t>
            </a:r>
            <a:r>
              <a:rPr lang="en-US" sz="1600" dirty="0" smtClean="0">
                <a:solidFill>
                  <a:srgbClr val="333333"/>
                </a:solidFill>
                <a:latin typeface="Droid Sans"/>
              </a:rPr>
              <a:t>effect </a:t>
            </a:r>
            <a:r>
              <a:rPr lang="en-US" sz="1600" dirty="0">
                <a:solidFill>
                  <a:srgbClr val="333333"/>
                </a:solidFill>
                <a:latin typeface="Droid Sans"/>
              </a:rPr>
              <a:t>is </a:t>
            </a:r>
            <a:r>
              <a:rPr lang="en-US" sz="1600" dirty="0" smtClean="0">
                <a:solidFill>
                  <a:srgbClr val="333333"/>
                </a:solidFill>
                <a:latin typeface="Droid Sans"/>
              </a:rPr>
              <a:t>achieved; a high number is better.</a:t>
            </a:r>
          </a:p>
          <a:p>
            <a:pPr algn="ct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A </a:t>
            </a:r>
            <a:r>
              <a:rPr lang="en-US" sz="1600" dirty="0">
                <a:solidFill>
                  <a:srgbClr val="333333"/>
                </a:solidFill>
                <a:latin typeface="Droid Sans"/>
              </a:rPr>
              <a:t>parasitic beam does not actually generate any new RF energy.</a:t>
            </a:r>
            <a:br>
              <a:rPr lang="en-US" sz="1600" dirty="0">
                <a:solidFill>
                  <a:srgbClr val="333333"/>
                </a:solidFill>
                <a:latin typeface="Droid Sans"/>
              </a:rPr>
            </a:br>
            <a:r>
              <a:rPr lang="en-US" sz="1600" dirty="0">
                <a:solidFill>
                  <a:srgbClr val="333333"/>
                </a:solidFill>
                <a:latin typeface="Droid Sans"/>
              </a:rPr>
              <a:t>It merely results in a focused beam of the original energy fed to the driven element</a:t>
            </a:r>
            <a:r>
              <a:rPr lang="en-US" sz="1600" dirty="0" smtClean="0">
                <a:solidFill>
                  <a:srgbClr val="333333"/>
                </a:solidFill>
                <a:latin typeface="Droid Sans"/>
              </a:rPr>
              <a:t>.</a:t>
            </a:r>
            <a:endParaRPr lang="en-US" sz="1600" dirty="0"/>
          </a:p>
        </p:txBody>
      </p:sp>
      <p:sp>
        <p:nvSpPr>
          <p:cNvPr id="13" name="Rectangle 12"/>
          <p:cNvSpPr/>
          <p:nvPr/>
        </p:nvSpPr>
        <p:spPr>
          <a:xfrm>
            <a:off x="45386" y="4860989"/>
            <a:ext cx="4960682" cy="369332"/>
          </a:xfrm>
          <a:prstGeom prst="rect">
            <a:avLst/>
          </a:prstGeom>
        </p:spPr>
        <p:txBody>
          <a:bodyPr wrap="square">
            <a:spAutoFit/>
          </a:bodyPr>
          <a:lstStyle/>
          <a:p>
            <a:r>
              <a:rPr lang="en-US" dirty="0">
                <a:solidFill>
                  <a:srgbClr val="333333"/>
                </a:solidFill>
                <a:latin typeface="Droid Sans"/>
              </a:rPr>
              <a:t> </a:t>
            </a:r>
            <a:endParaRPr lang="en-US" sz="1600" dirty="0"/>
          </a:p>
        </p:txBody>
      </p:sp>
      <p:sp>
        <p:nvSpPr>
          <p:cNvPr id="16" name="Title 2"/>
          <p:cNvSpPr txBox="1">
            <a:spLocks/>
          </p:cNvSpPr>
          <p:nvPr/>
        </p:nvSpPr>
        <p:spPr>
          <a:xfrm>
            <a:off x="89214" y="125265"/>
            <a:ext cx="8991600" cy="56190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800"/>
              </a:spcAft>
            </a:pPr>
            <a:r>
              <a:rPr lang="en-US" sz="2400" u="sng" dirty="0" smtClean="0">
                <a:solidFill>
                  <a:srgbClr val="FF0000"/>
                </a:solidFill>
                <a:latin typeface="Calibri" panose="020F0502020204030204" pitchFamily="34" charset="0"/>
              </a:rPr>
              <a:t>#10b. How it </a:t>
            </a:r>
            <a:r>
              <a:rPr lang="en-US" sz="2400" u="sng" dirty="0" err="1" smtClean="0">
                <a:solidFill>
                  <a:srgbClr val="FF0000"/>
                </a:solidFill>
                <a:latin typeface="Calibri" panose="020F0502020204030204" pitchFamily="34" charset="0"/>
              </a:rPr>
              <a:t>works..a</a:t>
            </a:r>
            <a:r>
              <a:rPr lang="en-US" sz="2400" u="sng" dirty="0" smtClean="0">
                <a:solidFill>
                  <a:srgbClr val="FF0000"/>
                </a:solidFill>
                <a:latin typeface="Calibri" panose="020F0502020204030204" pitchFamily="34" charset="0"/>
              </a:rPr>
              <a:t> different look; this is copied, with editing, from K4KIO.</a:t>
            </a:r>
            <a:endParaRPr lang="en-US" sz="2400"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200309063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402"/>
            <a:ext cx="9144000" cy="848998"/>
          </a:xfrm>
        </p:spPr>
        <p:txBody>
          <a:bodyPr>
            <a:noAutofit/>
          </a:bodyPr>
          <a:lstStyle/>
          <a:p>
            <a:r>
              <a:rPr lang="en-US" sz="2000" u="sng" dirty="0" smtClean="0">
                <a:solidFill>
                  <a:srgbClr val="FF0000"/>
                </a:solidFill>
                <a:latin typeface="Calibri" panose="020F0502020204030204" pitchFamily="34" charset="0"/>
              </a:rPr>
              <a:t>#11. A </a:t>
            </a:r>
            <a:r>
              <a:rPr lang="en-US" sz="2000" u="sng" dirty="0">
                <a:solidFill>
                  <a:srgbClr val="FF0000"/>
                </a:solidFill>
                <a:latin typeface="Calibri" panose="020F0502020204030204" pitchFamily="34" charset="0"/>
              </a:rPr>
              <a:t>look </a:t>
            </a:r>
            <a:r>
              <a:rPr lang="en-US" sz="2000" u="sng" dirty="0" smtClean="0">
                <a:solidFill>
                  <a:srgbClr val="FF0000"/>
                </a:solidFill>
                <a:latin typeface="Calibri" panose="020F0502020204030204" pitchFamily="34" charset="0"/>
              </a:rPr>
              <a:t>at the Hex Beam’s </a:t>
            </a:r>
            <a:br>
              <a:rPr lang="en-US" sz="2000" u="sng" dirty="0" smtClean="0">
                <a:solidFill>
                  <a:srgbClr val="FF0000"/>
                </a:solidFill>
                <a:latin typeface="Calibri" panose="020F0502020204030204" pitchFamily="34" charset="0"/>
              </a:rPr>
            </a:br>
            <a:r>
              <a:rPr lang="en-US" sz="2000" u="sng" dirty="0" smtClean="0">
                <a:solidFill>
                  <a:srgbClr val="FF0000"/>
                </a:solidFill>
                <a:latin typeface="Calibri" panose="020F0502020204030204" pitchFamily="34" charset="0"/>
              </a:rPr>
              <a:t>Gain, Front-to-Back </a:t>
            </a:r>
            <a:r>
              <a:rPr lang="en-US" sz="2000" u="sng" dirty="0">
                <a:solidFill>
                  <a:srgbClr val="FF0000"/>
                </a:solidFill>
                <a:latin typeface="Calibri" panose="020F0502020204030204" pitchFamily="34" charset="0"/>
              </a:rPr>
              <a:t>ratio (F/B</a:t>
            </a:r>
            <a:r>
              <a:rPr lang="en-US" sz="2000" u="sng" dirty="0" smtClean="0">
                <a:solidFill>
                  <a:srgbClr val="FF0000"/>
                </a:solidFill>
                <a:latin typeface="Calibri" panose="020F0502020204030204" pitchFamily="34" charset="0"/>
              </a:rPr>
              <a:t>), SWR;  </a:t>
            </a:r>
            <a:br>
              <a:rPr lang="en-US" sz="2000" u="sng" dirty="0" smtClean="0">
                <a:solidFill>
                  <a:srgbClr val="FF0000"/>
                </a:solidFill>
                <a:latin typeface="Calibri" panose="020F0502020204030204" pitchFamily="34" charset="0"/>
              </a:rPr>
            </a:br>
            <a:r>
              <a:rPr lang="en-US" sz="2000" u="sng" dirty="0" smtClean="0">
                <a:solidFill>
                  <a:srgbClr val="FF0000"/>
                </a:solidFill>
                <a:latin typeface="Calibri" panose="020F0502020204030204" pitchFamily="34" charset="0"/>
              </a:rPr>
              <a:t>we can compare </a:t>
            </a:r>
            <a:r>
              <a:rPr lang="en-US" sz="2000" u="sng" dirty="0">
                <a:solidFill>
                  <a:srgbClr val="FF0000"/>
                </a:solidFill>
                <a:latin typeface="Calibri" panose="020F0502020204030204" pitchFamily="34" charset="0"/>
              </a:rPr>
              <a:t>it to a standard </a:t>
            </a:r>
            <a:r>
              <a:rPr lang="en-US" sz="2000" u="sng" dirty="0" smtClean="0">
                <a:solidFill>
                  <a:srgbClr val="FF0000"/>
                </a:solidFill>
                <a:latin typeface="Calibri" panose="020F0502020204030204" pitchFamily="34" charset="0"/>
              </a:rPr>
              <a:t>2-element Yagi.</a:t>
            </a:r>
            <a:endParaRPr lang="en-US" sz="2000" u="sng" dirty="0">
              <a:solidFill>
                <a:srgbClr val="FF0000"/>
              </a:solidFill>
            </a:endParaRPr>
          </a:p>
        </p:txBody>
      </p:sp>
      <p:pic>
        <p:nvPicPr>
          <p:cNvPr id="7" name="Content Placeholder 6"/>
          <p:cNvPicPr>
            <a:picLocks noGrp="1" noChangeAspect="1"/>
          </p:cNvPicPr>
          <p:nvPr>
            <p:ph idx="1"/>
          </p:nvPr>
        </p:nvPicPr>
        <p:blipFill>
          <a:blip r:embed="rId2"/>
          <a:stretch>
            <a:fillRect/>
          </a:stretch>
        </p:blipFill>
        <p:spPr>
          <a:xfrm>
            <a:off x="262094" y="2245644"/>
            <a:ext cx="4233706" cy="3017520"/>
          </a:xfrm>
          <a:prstGeom prst="rect">
            <a:avLst/>
          </a:prstGeom>
        </p:spPr>
      </p:pic>
      <p:sp>
        <p:nvSpPr>
          <p:cNvPr id="5" name="Footer Placeholder 4"/>
          <p:cNvSpPr>
            <a:spLocks noGrp="1"/>
          </p:cNvSpPr>
          <p:nvPr>
            <p:ph type="ftr" sz="quarter" idx="11"/>
          </p:nvPr>
        </p:nvSpPr>
        <p:spPr>
          <a:xfrm>
            <a:off x="1524000" y="6324600"/>
            <a:ext cx="55626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15</a:t>
            </a:fld>
            <a:endParaRPr lang="en-US"/>
          </a:p>
        </p:txBody>
      </p:sp>
      <p:pic>
        <p:nvPicPr>
          <p:cNvPr id="8" name="Picture 7"/>
          <p:cNvPicPr>
            <a:picLocks noChangeAspect="1"/>
          </p:cNvPicPr>
          <p:nvPr/>
        </p:nvPicPr>
        <p:blipFill>
          <a:blip r:embed="rId3"/>
          <a:stretch>
            <a:fillRect/>
          </a:stretch>
        </p:blipFill>
        <p:spPr>
          <a:xfrm>
            <a:off x="4648200" y="2277394"/>
            <a:ext cx="4180720" cy="3017520"/>
          </a:xfrm>
          <a:prstGeom prst="rect">
            <a:avLst/>
          </a:prstGeom>
        </p:spPr>
      </p:pic>
      <p:sp>
        <p:nvSpPr>
          <p:cNvPr id="9" name="Rectangle 8"/>
          <p:cNvSpPr/>
          <p:nvPr/>
        </p:nvSpPr>
        <p:spPr>
          <a:xfrm>
            <a:off x="0" y="5809561"/>
            <a:ext cx="9144000" cy="353943"/>
          </a:xfrm>
          <a:prstGeom prst="rect">
            <a:avLst/>
          </a:prstGeom>
        </p:spPr>
        <p:txBody>
          <a:bodyPr wrap="square">
            <a:spAutoFit/>
          </a:bodyPr>
          <a:lstStyle/>
          <a:p>
            <a:pPr algn="ctr"/>
            <a:r>
              <a:rPr lang="en-US" sz="1700" dirty="0" smtClean="0"/>
              <a:t>As we saw in an earlier slide, where the above came from in year-2024 is now a gambling website.</a:t>
            </a:r>
            <a:endParaRPr lang="en-US" sz="1700" dirty="0"/>
          </a:p>
        </p:txBody>
      </p:sp>
      <p:sp>
        <p:nvSpPr>
          <p:cNvPr id="12" name="TextBox 11"/>
          <p:cNvSpPr txBox="1"/>
          <p:nvPr/>
        </p:nvSpPr>
        <p:spPr>
          <a:xfrm>
            <a:off x="5448300" y="1966085"/>
            <a:ext cx="2438400" cy="369332"/>
          </a:xfrm>
          <a:prstGeom prst="rect">
            <a:avLst/>
          </a:prstGeom>
          <a:noFill/>
        </p:spPr>
        <p:txBody>
          <a:bodyPr wrap="square" rtlCol="0">
            <a:spAutoFit/>
          </a:bodyPr>
          <a:lstStyle/>
          <a:p>
            <a:r>
              <a:rPr lang="en-US" dirty="0" err="1" smtClean="0"/>
              <a:t>Hexbeam</a:t>
            </a:r>
            <a:r>
              <a:rPr lang="en-US" dirty="0" smtClean="0"/>
              <a:t> performance</a:t>
            </a:r>
            <a:endParaRPr lang="en-US" dirty="0"/>
          </a:p>
        </p:txBody>
      </p:sp>
      <p:sp>
        <p:nvSpPr>
          <p:cNvPr id="13" name="Rectangle 12"/>
          <p:cNvSpPr/>
          <p:nvPr/>
        </p:nvSpPr>
        <p:spPr>
          <a:xfrm>
            <a:off x="5562600" y="2033470"/>
            <a:ext cx="2209800" cy="211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00300" y="1500330"/>
            <a:ext cx="4191000" cy="369332"/>
          </a:xfrm>
          <a:prstGeom prst="rect">
            <a:avLst/>
          </a:prstGeom>
          <a:noFill/>
        </p:spPr>
        <p:txBody>
          <a:bodyPr wrap="square" rtlCol="0">
            <a:spAutoFit/>
          </a:bodyPr>
          <a:lstStyle/>
          <a:p>
            <a:r>
              <a:rPr lang="en-US" dirty="0" smtClean="0"/>
              <a:t>We want high gain, high F/B and low SWR.</a:t>
            </a:r>
          </a:p>
        </p:txBody>
      </p:sp>
    </p:spTree>
    <p:extLst>
      <p:ext uri="{BB962C8B-B14F-4D97-AF65-F5344CB8AC3E}">
        <p14:creationId xmlns:p14="http://schemas.microsoft.com/office/powerpoint/2010/main" val="1884052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600200" y="6324600"/>
            <a:ext cx="5486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16</a:t>
            </a:fld>
            <a:endParaRPr lang="en-US"/>
          </a:p>
        </p:txBody>
      </p:sp>
      <p:pic>
        <p:nvPicPr>
          <p:cNvPr id="7" name="Picture 6"/>
          <p:cNvPicPr>
            <a:picLocks noChangeAspect="1"/>
          </p:cNvPicPr>
          <p:nvPr/>
        </p:nvPicPr>
        <p:blipFill>
          <a:blip r:embed="rId2"/>
          <a:stretch>
            <a:fillRect/>
          </a:stretch>
        </p:blipFill>
        <p:spPr>
          <a:xfrm>
            <a:off x="419099" y="711768"/>
            <a:ext cx="3653028" cy="4297680"/>
          </a:xfrm>
          <a:prstGeom prst="rect">
            <a:avLst/>
          </a:prstGeom>
        </p:spPr>
      </p:pic>
      <p:pic>
        <p:nvPicPr>
          <p:cNvPr id="8" name="Picture 7"/>
          <p:cNvPicPr>
            <a:picLocks noChangeAspect="1"/>
          </p:cNvPicPr>
          <p:nvPr/>
        </p:nvPicPr>
        <p:blipFill>
          <a:blip r:embed="rId3"/>
          <a:stretch>
            <a:fillRect/>
          </a:stretch>
        </p:blipFill>
        <p:spPr>
          <a:xfrm>
            <a:off x="4343400" y="812500"/>
            <a:ext cx="4197395" cy="4297680"/>
          </a:xfrm>
          <a:prstGeom prst="rect">
            <a:avLst/>
          </a:prstGeom>
        </p:spPr>
      </p:pic>
      <p:sp>
        <p:nvSpPr>
          <p:cNvPr id="12" name="Rectangle 11"/>
          <p:cNvSpPr/>
          <p:nvPr/>
        </p:nvSpPr>
        <p:spPr>
          <a:xfrm>
            <a:off x="762000" y="1066800"/>
            <a:ext cx="3310127" cy="4043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12681" y="6096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06660" y="812500"/>
            <a:ext cx="4380139" cy="4673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42813" y="175232"/>
            <a:ext cx="7095597" cy="369332"/>
          </a:xfrm>
          <a:prstGeom prst="rect">
            <a:avLst/>
          </a:prstGeom>
        </p:spPr>
        <p:txBody>
          <a:bodyPr wrap="none">
            <a:spAutoFit/>
          </a:bodyPr>
          <a:lstStyle/>
          <a:p>
            <a:pPr algn="ctr">
              <a:spcAft>
                <a:spcPts val="800"/>
              </a:spcAft>
            </a:pPr>
            <a:r>
              <a:rPr lang="en-US" u="sng" dirty="0" smtClean="0">
                <a:solidFill>
                  <a:srgbClr val="FF0000"/>
                </a:solidFill>
                <a:latin typeface="Calibri" panose="020F0502020204030204" pitchFamily="34" charset="0"/>
              </a:rPr>
              <a:t>#12. Compare Hex Beam </a:t>
            </a:r>
            <a:r>
              <a:rPr lang="en-US" u="sng" dirty="0">
                <a:solidFill>
                  <a:srgbClr val="FF0000"/>
                </a:solidFill>
                <a:latin typeface="Calibri" panose="020F0502020204030204" pitchFamily="34" charset="0"/>
              </a:rPr>
              <a:t>to dipole </a:t>
            </a:r>
            <a:r>
              <a:rPr lang="en-US" u="sng" dirty="0" smtClean="0">
                <a:solidFill>
                  <a:srgbClr val="FF0000"/>
                </a:solidFill>
                <a:latin typeface="Calibri" panose="020F0502020204030204" pitchFamily="34" charset="0"/>
              </a:rPr>
              <a:t>performance; this is vitally significant.</a:t>
            </a:r>
            <a:endParaRPr lang="en-US" u="sng"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638647027"/>
      </p:ext>
    </p:extLst>
  </p:cSld>
  <p:clrMapOvr>
    <a:masterClrMapping/>
  </p:clrMapOvr>
  <p:transition advClick="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47137"/>
            <a:ext cx="9144000" cy="487362"/>
          </a:xfrm>
        </p:spPr>
        <p:txBody>
          <a:bodyPr>
            <a:normAutofit fontScale="90000"/>
          </a:bodyPr>
          <a:lstStyle/>
          <a:p>
            <a:r>
              <a:rPr lang="en-US" sz="2000" u="sng" dirty="0" smtClean="0">
                <a:solidFill>
                  <a:srgbClr val="FF0000"/>
                </a:solidFill>
                <a:latin typeface="Calibri" panose="020F0502020204030204" pitchFamily="34" charset="0"/>
              </a:rPr>
              <a:t>#13. Talk </a:t>
            </a:r>
            <a:r>
              <a:rPr lang="en-US" sz="2000" u="sng" dirty="0">
                <a:solidFill>
                  <a:srgbClr val="FF0000"/>
                </a:solidFill>
                <a:latin typeface="Calibri" panose="020F0502020204030204" pitchFamily="34" charset="0"/>
              </a:rPr>
              <a:t>a bit about mounting height and other considerations about robust construction</a:t>
            </a:r>
            <a:r>
              <a:rPr lang="en-US" sz="2000" u="sng" dirty="0" smtClean="0">
                <a:solidFill>
                  <a:srgbClr val="FF0000"/>
                </a:solidFill>
                <a:latin typeface="Calibri" panose="020F0502020204030204" pitchFamily="34" charset="0"/>
              </a:rPr>
              <a:t>.</a:t>
            </a:r>
            <a:endParaRPr lang="en-US" sz="2000" u="sng" dirty="0">
              <a:solidFill>
                <a:srgbClr val="FF0000"/>
              </a:solidFill>
            </a:endParaRPr>
          </a:p>
        </p:txBody>
      </p:sp>
      <p:sp>
        <p:nvSpPr>
          <p:cNvPr id="5" name="Footer Placeholder 4"/>
          <p:cNvSpPr>
            <a:spLocks noGrp="1"/>
          </p:cNvSpPr>
          <p:nvPr>
            <p:ph type="ftr" sz="quarter" idx="11"/>
          </p:nvPr>
        </p:nvSpPr>
        <p:spPr>
          <a:xfrm>
            <a:off x="1295400" y="6324600"/>
            <a:ext cx="57912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17</a:t>
            </a:fld>
            <a:endParaRPr lang="en-US"/>
          </a:p>
        </p:txBody>
      </p:sp>
      <p:sp>
        <p:nvSpPr>
          <p:cNvPr id="7" name="Rectangle 6"/>
          <p:cNvSpPr/>
          <p:nvPr/>
        </p:nvSpPr>
        <p:spPr>
          <a:xfrm>
            <a:off x="-38100" y="648786"/>
            <a:ext cx="9144000" cy="1754326"/>
          </a:xfrm>
          <a:prstGeom prst="rect">
            <a:avLst/>
          </a:prstGeom>
        </p:spPr>
        <p:txBody>
          <a:bodyPr wrap="square">
            <a:spAutoFit/>
          </a:bodyPr>
          <a:lstStyle/>
          <a:p>
            <a:pPr algn="ctr"/>
            <a:r>
              <a:rPr lang="en-US" b="1" dirty="0"/>
              <a:t>What is the best height for a </a:t>
            </a:r>
            <a:r>
              <a:rPr lang="en-US" b="1" dirty="0" smtClean="0"/>
              <a:t>Hex Beam </a:t>
            </a:r>
            <a:r>
              <a:rPr lang="en-US" b="1" dirty="0"/>
              <a:t>antenna?</a:t>
            </a:r>
          </a:p>
          <a:p>
            <a:pPr algn="ctr"/>
            <a:r>
              <a:rPr lang="en-US" b="1" dirty="0" smtClean="0"/>
              <a:t>Around </a:t>
            </a:r>
            <a:r>
              <a:rPr lang="en-US" b="1" dirty="0"/>
              <a:t>35ft</a:t>
            </a:r>
          </a:p>
          <a:p>
            <a:pPr algn="ctr"/>
            <a:r>
              <a:rPr lang="en-US" dirty="0"/>
              <a:t>The </a:t>
            </a:r>
            <a:r>
              <a:rPr lang="en-US" dirty="0" smtClean="0"/>
              <a:t>Hex Beam </a:t>
            </a:r>
            <a:r>
              <a:rPr lang="en-US" dirty="0"/>
              <a:t>works best at heights around 35ft or more but </a:t>
            </a:r>
            <a:r>
              <a:rPr lang="en-US" b="1" dirty="0"/>
              <a:t>it gives a good account of itself even at 20ft</a:t>
            </a:r>
            <a:r>
              <a:rPr lang="en-US" dirty="0"/>
              <a:t> – particularly if it isn't pointing towards any close obstructions. </a:t>
            </a:r>
            <a:r>
              <a:rPr lang="en-US" dirty="0" smtClean="0"/>
              <a:t/>
            </a:r>
            <a:br>
              <a:rPr lang="en-US" dirty="0" smtClean="0"/>
            </a:br>
            <a:r>
              <a:rPr lang="en-US" dirty="0" smtClean="0"/>
              <a:t>You </a:t>
            </a:r>
            <a:r>
              <a:rPr lang="en-US" dirty="0"/>
              <a:t>will see a </a:t>
            </a:r>
            <a:r>
              <a:rPr lang="en-US" dirty="0" smtClean="0"/>
              <a:t>markedly improved </a:t>
            </a:r>
            <a:r>
              <a:rPr lang="en-US" dirty="0"/>
              <a:t>SWR when raised to a reasonable height </a:t>
            </a:r>
            <a:r>
              <a:rPr lang="en-US" dirty="0" smtClean="0"/>
              <a:t>and</a:t>
            </a:r>
            <a:br>
              <a:rPr lang="en-US" dirty="0" smtClean="0"/>
            </a:br>
            <a:r>
              <a:rPr lang="en-US" dirty="0" smtClean="0"/>
              <a:t> </a:t>
            </a:r>
            <a:r>
              <a:rPr lang="en-US" dirty="0"/>
              <a:t>away from nearby obstructions such as buildings.</a:t>
            </a:r>
          </a:p>
        </p:txBody>
      </p:sp>
      <p:sp>
        <p:nvSpPr>
          <p:cNvPr id="3" name="TextBox 2"/>
          <p:cNvSpPr txBox="1"/>
          <p:nvPr/>
        </p:nvSpPr>
        <p:spPr>
          <a:xfrm>
            <a:off x="1" y="2536844"/>
            <a:ext cx="9143999" cy="3970318"/>
          </a:xfrm>
          <a:prstGeom prst="rect">
            <a:avLst/>
          </a:prstGeom>
          <a:noFill/>
        </p:spPr>
        <p:txBody>
          <a:bodyPr wrap="square" rtlCol="0">
            <a:spAutoFit/>
          </a:bodyPr>
          <a:lstStyle/>
          <a:p>
            <a:pPr algn="ctr"/>
            <a:r>
              <a:rPr lang="en-US" dirty="0">
                <a:solidFill>
                  <a:srgbClr val="333333"/>
                </a:solidFill>
                <a:latin typeface="Droid Sans"/>
              </a:rPr>
              <a:t>The main differences among </a:t>
            </a:r>
            <a:r>
              <a:rPr lang="en-US" dirty="0" smtClean="0">
                <a:solidFill>
                  <a:srgbClr val="333333"/>
                </a:solidFill>
                <a:latin typeface="Droid Sans"/>
              </a:rPr>
              <a:t>Hex Beams </a:t>
            </a:r>
            <a:r>
              <a:rPr lang="en-US" dirty="0">
                <a:solidFill>
                  <a:srgbClr val="333333"/>
                </a:solidFill>
                <a:latin typeface="Droid Sans"/>
              </a:rPr>
              <a:t>are in the physical construction details. </a:t>
            </a:r>
            <a:r>
              <a:rPr lang="en-US" dirty="0" smtClean="0">
                <a:solidFill>
                  <a:srgbClr val="333333"/>
                </a:solidFill>
                <a:latin typeface="Droid Sans"/>
              </a:rPr>
              <a:t/>
            </a:r>
            <a:br>
              <a:rPr lang="en-US" dirty="0" smtClean="0">
                <a:solidFill>
                  <a:srgbClr val="333333"/>
                </a:solidFill>
                <a:latin typeface="Droid Sans"/>
              </a:rPr>
            </a:br>
            <a:r>
              <a:rPr lang="en-US" dirty="0" smtClean="0">
                <a:solidFill>
                  <a:srgbClr val="333333"/>
                </a:solidFill>
                <a:latin typeface="Droid Sans"/>
              </a:rPr>
              <a:t/>
            </a:r>
            <a:br>
              <a:rPr lang="en-US" dirty="0" smtClean="0">
                <a:solidFill>
                  <a:srgbClr val="333333"/>
                </a:solidFill>
                <a:latin typeface="Droid Sans"/>
              </a:rPr>
            </a:br>
            <a:r>
              <a:rPr lang="en-US" b="1" dirty="0" smtClean="0">
                <a:solidFill>
                  <a:srgbClr val="333333"/>
                </a:solidFill>
                <a:latin typeface="Droid Sans"/>
              </a:rPr>
              <a:t>How </a:t>
            </a:r>
            <a:r>
              <a:rPr lang="en-US" b="1" dirty="0">
                <a:solidFill>
                  <a:srgbClr val="333333"/>
                </a:solidFill>
                <a:latin typeface="Droid Sans"/>
              </a:rPr>
              <a:t>robust is the </a:t>
            </a:r>
            <a:r>
              <a:rPr lang="en-US" b="1" dirty="0" smtClean="0">
                <a:solidFill>
                  <a:srgbClr val="333333"/>
                </a:solidFill>
                <a:latin typeface="Droid Sans"/>
              </a:rPr>
              <a:t>Hex Beam? </a:t>
            </a:r>
            <a:br>
              <a:rPr lang="en-US" b="1" dirty="0" smtClean="0">
                <a:solidFill>
                  <a:srgbClr val="333333"/>
                </a:solidFill>
                <a:latin typeface="Droid Sans"/>
              </a:rPr>
            </a:br>
            <a:r>
              <a:rPr lang="en-US" b="1" dirty="0" smtClean="0">
                <a:solidFill>
                  <a:srgbClr val="333333"/>
                </a:solidFill>
                <a:latin typeface="Droid Sans"/>
              </a:rPr>
              <a:t>How </a:t>
            </a:r>
            <a:r>
              <a:rPr lang="en-US" b="1" dirty="0">
                <a:solidFill>
                  <a:srgbClr val="333333"/>
                </a:solidFill>
                <a:latin typeface="Droid Sans"/>
              </a:rPr>
              <a:t>will it fare in salt water environments, wind, snow and ice</a:t>
            </a:r>
            <a:r>
              <a:rPr lang="en-US" b="1" dirty="0" smtClean="0">
                <a:solidFill>
                  <a:srgbClr val="333333"/>
                </a:solidFill>
                <a:latin typeface="Droid Sans"/>
              </a:rPr>
              <a:t>?</a:t>
            </a:r>
            <a:br>
              <a:rPr lang="en-US" b="1" dirty="0" smtClean="0">
                <a:solidFill>
                  <a:srgbClr val="333333"/>
                </a:solidFill>
                <a:latin typeface="Droid Sans"/>
              </a:rPr>
            </a:br>
            <a:r>
              <a:rPr lang="en-US" b="1" dirty="0" smtClean="0">
                <a:solidFill>
                  <a:srgbClr val="333333"/>
                </a:solidFill>
                <a:latin typeface="Droid Sans"/>
              </a:rPr>
              <a:t> </a:t>
            </a:r>
            <a:br>
              <a:rPr lang="en-US" b="1" dirty="0" smtClean="0">
                <a:solidFill>
                  <a:srgbClr val="333333"/>
                </a:solidFill>
                <a:latin typeface="Droid Sans"/>
              </a:rPr>
            </a:br>
            <a:r>
              <a:rPr lang="en-US" dirty="0" smtClean="0">
                <a:solidFill>
                  <a:srgbClr val="333333"/>
                </a:solidFill>
                <a:latin typeface="Droid Sans"/>
              </a:rPr>
              <a:t>Sturdiness </a:t>
            </a:r>
            <a:r>
              <a:rPr lang="en-US" dirty="0">
                <a:solidFill>
                  <a:srgbClr val="333333"/>
                </a:solidFill>
                <a:latin typeface="Droid Sans"/>
              </a:rPr>
              <a:t>and survivability are important and you can make a </a:t>
            </a:r>
            <a:r>
              <a:rPr lang="en-US" dirty="0" smtClean="0">
                <a:solidFill>
                  <a:srgbClr val="333333"/>
                </a:solidFill>
                <a:latin typeface="Droid Sans"/>
              </a:rPr>
              <a:t>hex beam </a:t>
            </a:r>
            <a:r>
              <a:rPr lang="en-US" dirty="0">
                <a:solidFill>
                  <a:srgbClr val="333333"/>
                </a:solidFill>
                <a:latin typeface="Droid Sans"/>
              </a:rPr>
              <a:t>like an M1 Abrams tank but what is the cost and is it too heavy to mount on an inexpensive mast or do you have to have a broadcast quality tower to support it</a:t>
            </a:r>
            <a:r>
              <a:rPr lang="en-US" dirty="0" smtClean="0">
                <a:solidFill>
                  <a:srgbClr val="333333"/>
                </a:solidFill>
                <a:latin typeface="Droid Sans"/>
              </a:rPr>
              <a:t>?</a:t>
            </a:r>
            <a:br>
              <a:rPr lang="en-US" dirty="0" smtClean="0">
                <a:solidFill>
                  <a:srgbClr val="333333"/>
                </a:solidFill>
                <a:latin typeface="Droid Sans"/>
              </a:rPr>
            </a:br>
            <a:r>
              <a:rPr lang="en-US" dirty="0" smtClean="0">
                <a:solidFill>
                  <a:srgbClr val="333333"/>
                </a:solidFill>
                <a:latin typeface="Droid Sans"/>
              </a:rPr>
              <a:t> </a:t>
            </a:r>
            <a:br>
              <a:rPr lang="en-US" dirty="0" smtClean="0">
                <a:solidFill>
                  <a:srgbClr val="333333"/>
                </a:solidFill>
                <a:latin typeface="Droid Sans"/>
              </a:rPr>
            </a:br>
            <a:r>
              <a:rPr lang="en-US" dirty="0" smtClean="0">
                <a:solidFill>
                  <a:srgbClr val="333333"/>
                </a:solidFill>
                <a:latin typeface="Droid Sans"/>
              </a:rPr>
              <a:t>As </a:t>
            </a:r>
            <a:r>
              <a:rPr lang="en-US" dirty="0">
                <a:solidFill>
                  <a:srgbClr val="333333"/>
                </a:solidFill>
                <a:latin typeface="Droid Sans"/>
              </a:rPr>
              <a:t>with all good engineering, it is a matter of balancing cost vs survivability. </a:t>
            </a:r>
            <a:r>
              <a:rPr lang="en-US" dirty="0" smtClean="0">
                <a:solidFill>
                  <a:srgbClr val="333333"/>
                </a:solidFill>
                <a:latin typeface="Droid Sans"/>
              </a:rPr>
              <a:t/>
            </a:r>
            <a:br>
              <a:rPr lang="en-US" dirty="0" smtClean="0">
                <a:solidFill>
                  <a:srgbClr val="333333"/>
                </a:solidFill>
                <a:latin typeface="Droid Sans"/>
              </a:rPr>
            </a:br>
            <a:r>
              <a:rPr lang="en-US" dirty="0" smtClean="0">
                <a:solidFill>
                  <a:srgbClr val="333333"/>
                </a:solidFill>
                <a:latin typeface="Droid Sans"/>
              </a:rPr>
              <a:t>You </a:t>
            </a:r>
            <a:r>
              <a:rPr lang="en-US" dirty="0">
                <a:solidFill>
                  <a:srgbClr val="333333"/>
                </a:solidFill>
                <a:latin typeface="Droid Sans"/>
              </a:rPr>
              <a:t>can spend huge bucks and get a beam that might withstand a Category 5 hurricane but if you just want one that will stand the weather conditions in 99.9% of the time, </a:t>
            </a:r>
            <a:r>
              <a:rPr lang="en-US" dirty="0" smtClean="0">
                <a:solidFill>
                  <a:srgbClr val="333333"/>
                </a:solidFill>
                <a:latin typeface="Droid Sans"/>
              </a:rPr>
              <a:t/>
            </a:r>
            <a:br>
              <a:rPr lang="en-US" dirty="0" smtClean="0">
                <a:solidFill>
                  <a:srgbClr val="333333"/>
                </a:solidFill>
                <a:latin typeface="Droid Sans"/>
              </a:rPr>
            </a:br>
            <a:r>
              <a:rPr lang="en-US" dirty="0" smtClean="0">
                <a:solidFill>
                  <a:srgbClr val="333333"/>
                </a:solidFill>
                <a:latin typeface="Droid Sans"/>
              </a:rPr>
              <a:t>you </a:t>
            </a:r>
            <a:r>
              <a:rPr lang="en-US" dirty="0">
                <a:solidFill>
                  <a:srgbClr val="333333"/>
                </a:solidFill>
                <a:latin typeface="Droid Sans"/>
              </a:rPr>
              <a:t>won’t have to pay your retirement nest egg for it. </a:t>
            </a:r>
            <a:r>
              <a:rPr lang="en-US" dirty="0" smtClean="0">
                <a:solidFill>
                  <a:srgbClr val="333333"/>
                </a:solidFill>
                <a:latin typeface="Droid Sans"/>
              </a:rPr>
              <a:t/>
            </a:r>
            <a:br>
              <a:rPr lang="en-US" dirty="0" smtClean="0">
                <a:solidFill>
                  <a:srgbClr val="333333"/>
                </a:solidFill>
                <a:latin typeface="Droid Sans"/>
              </a:rPr>
            </a:br>
            <a:endParaRPr lang="en-US" dirty="0"/>
          </a:p>
        </p:txBody>
      </p:sp>
    </p:spTree>
    <p:extLst>
      <p:ext uri="{BB962C8B-B14F-4D97-AF65-F5344CB8AC3E}">
        <p14:creationId xmlns:p14="http://schemas.microsoft.com/office/powerpoint/2010/main" val="45324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98428"/>
            <a:ext cx="8229600" cy="768351"/>
          </a:xfrm>
        </p:spPr>
        <p:txBody>
          <a:bodyPr>
            <a:normAutofit/>
          </a:bodyPr>
          <a:lstStyle/>
          <a:p>
            <a:r>
              <a:rPr lang="en-US" sz="2000" u="sng" dirty="0" smtClean="0">
                <a:solidFill>
                  <a:srgbClr val="FF0000"/>
                </a:solidFill>
              </a:rPr>
              <a:t>#14. </a:t>
            </a:r>
            <a:r>
              <a:rPr lang="en-US" sz="2000" u="sng" dirty="0" err="1" smtClean="0">
                <a:solidFill>
                  <a:srgbClr val="FF0000"/>
                </a:solidFill>
              </a:rPr>
              <a:t>Balun</a:t>
            </a:r>
            <a:r>
              <a:rPr lang="en-US" sz="2000" u="sng" dirty="0" smtClean="0">
                <a:solidFill>
                  <a:srgbClr val="FF0000"/>
                </a:solidFill>
              </a:rPr>
              <a:t>; material taken from K4KIO website.</a:t>
            </a:r>
            <a:endParaRPr lang="en-US" sz="2000" u="sng" dirty="0">
              <a:solidFill>
                <a:srgbClr val="FF0000"/>
              </a:solidFill>
            </a:endParaRPr>
          </a:p>
        </p:txBody>
      </p:sp>
      <p:sp>
        <p:nvSpPr>
          <p:cNvPr id="3" name="Content Placeholder 2"/>
          <p:cNvSpPr>
            <a:spLocks noGrp="1"/>
          </p:cNvSpPr>
          <p:nvPr>
            <p:ph idx="1"/>
          </p:nvPr>
        </p:nvSpPr>
        <p:spPr>
          <a:xfrm>
            <a:off x="1066800" y="523873"/>
            <a:ext cx="8077200" cy="6105527"/>
          </a:xfrm>
        </p:spPr>
        <p:txBody>
          <a:bodyPr>
            <a:noAutofit/>
          </a:bodyPr>
          <a:lstStyle/>
          <a:p>
            <a:pPr algn="ctr"/>
            <a:r>
              <a:rPr lang="en-US" sz="1300" b="1" dirty="0"/>
              <a:t>Is a </a:t>
            </a:r>
            <a:r>
              <a:rPr lang="en-US" sz="1300" b="1" dirty="0" err="1"/>
              <a:t>Balun</a:t>
            </a:r>
            <a:r>
              <a:rPr lang="en-US" sz="1300" b="1" dirty="0"/>
              <a:t> Needed?</a:t>
            </a:r>
          </a:p>
          <a:p>
            <a:pPr algn="ctr"/>
            <a:r>
              <a:rPr lang="en-US" sz="1300" u="sng" dirty="0" smtClean="0"/>
              <a:t>Yes</a:t>
            </a:r>
            <a:r>
              <a:rPr lang="en-US" sz="1300" u="sng" dirty="0"/>
              <a:t>, a </a:t>
            </a:r>
            <a:r>
              <a:rPr lang="en-US" sz="1300" u="sng" dirty="0" err="1"/>
              <a:t>balun</a:t>
            </a:r>
            <a:r>
              <a:rPr lang="en-US" sz="1300" u="sng" dirty="0"/>
              <a:t> is recommended.</a:t>
            </a:r>
          </a:p>
          <a:p>
            <a:pPr algn="ctr"/>
            <a:endParaRPr lang="en-US" sz="1300" u="sng" dirty="0"/>
          </a:p>
          <a:p>
            <a:pPr algn="ctr"/>
            <a:r>
              <a:rPr lang="en-US" sz="1300" dirty="0">
                <a:solidFill>
                  <a:srgbClr val="C00000"/>
                </a:solidFill>
              </a:rPr>
              <a:t>All balanced antennas such as dipoles, </a:t>
            </a:r>
            <a:r>
              <a:rPr lang="en-US" sz="1300" dirty="0" err="1">
                <a:solidFill>
                  <a:srgbClr val="C00000"/>
                </a:solidFill>
              </a:rPr>
              <a:t>Yagis</a:t>
            </a:r>
            <a:r>
              <a:rPr lang="en-US" sz="1300" dirty="0">
                <a:solidFill>
                  <a:srgbClr val="C00000"/>
                </a:solidFill>
              </a:rPr>
              <a:t> and </a:t>
            </a:r>
            <a:r>
              <a:rPr lang="en-US" sz="1300" dirty="0" err="1">
                <a:solidFill>
                  <a:srgbClr val="C00000"/>
                </a:solidFill>
              </a:rPr>
              <a:t>hexbeams</a:t>
            </a:r>
            <a:r>
              <a:rPr lang="en-US" sz="1300" dirty="0">
                <a:solidFill>
                  <a:srgbClr val="C00000"/>
                </a:solidFill>
              </a:rPr>
              <a:t> that are fed </a:t>
            </a:r>
            <a:r>
              <a:rPr lang="en-US" sz="1300" dirty="0" smtClean="0">
                <a:solidFill>
                  <a:srgbClr val="C00000"/>
                </a:solidFill>
              </a:rPr>
              <a:t/>
            </a:r>
            <a:br>
              <a:rPr lang="en-US" sz="1300" dirty="0" smtClean="0">
                <a:solidFill>
                  <a:srgbClr val="C00000"/>
                </a:solidFill>
              </a:rPr>
            </a:br>
            <a:r>
              <a:rPr lang="en-US" sz="1300" dirty="0" smtClean="0">
                <a:solidFill>
                  <a:srgbClr val="C00000"/>
                </a:solidFill>
              </a:rPr>
              <a:t>with </a:t>
            </a:r>
            <a:r>
              <a:rPr lang="en-US" sz="1300" dirty="0">
                <a:solidFill>
                  <a:srgbClr val="C00000"/>
                </a:solidFill>
              </a:rPr>
              <a:t>unbalanced feed </a:t>
            </a:r>
            <a:r>
              <a:rPr lang="en-US" sz="1300" dirty="0" smtClean="0">
                <a:solidFill>
                  <a:srgbClr val="C00000"/>
                </a:solidFill>
              </a:rPr>
              <a:t>lines </a:t>
            </a:r>
            <a:r>
              <a:rPr lang="en-US" sz="1300" dirty="0">
                <a:solidFill>
                  <a:srgbClr val="C00000"/>
                </a:solidFill>
              </a:rPr>
              <a:t>such as coax</a:t>
            </a:r>
            <a:r>
              <a:rPr lang="en-US" sz="1300" dirty="0" smtClean="0">
                <a:solidFill>
                  <a:srgbClr val="C00000"/>
                </a:solidFill>
              </a:rPr>
              <a:t>, </a:t>
            </a:r>
            <a:r>
              <a:rPr lang="en-US" sz="1300" dirty="0">
                <a:solidFill>
                  <a:srgbClr val="C00000"/>
                </a:solidFill>
              </a:rPr>
              <a:t>require a choke </a:t>
            </a:r>
            <a:r>
              <a:rPr lang="en-US" sz="1300" dirty="0" err="1">
                <a:solidFill>
                  <a:srgbClr val="C00000"/>
                </a:solidFill>
              </a:rPr>
              <a:t>balun</a:t>
            </a:r>
            <a:r>
              <a:rPr lang="en-US" sz="1300" dirty="0">
                <a:solidFill>
                  <a:srgbClr val="C00000"/>
                </a:solidFill>
              </a:rPr>
              <a:t>. </a:t>
            </a:r>
            <a:r>
              <a:rPr lang="en-US" sz="1300" dirty="0" smtClean="0">
                <a:solidFill>
                  <a:srgbClr val="C00000"/>
                </a:solidFill>
              </a:rPr>
              <a:t/>
            </a:r>
            <a:br>
              <a:rPr lang="en-US" sz="1300" dirty="0" smtClean="0">
                <a:solidFill>
                  <a:srgbClr val="C00000"/>
                </a:solidFill>
              </a:rPr>
            </a:br>
            <a:r>
              <a:rPr lang="en-US" sz="1300" dirty="0" smtClean="0">
                <a:solidFill>
                  <a:srgbClr val="C00000"/>
                </a:solidFill>
              </a:rPr>
              <a:t>Without </a:t>
            </a:r>
            <a:r>
              <a:rPr lang="en-US" sz="1300" dirty="0">
                <a:solidFill>
                  <a:srgbClr val="C00000"/>
                </a:solidFill>
              </a:rPr>
              <a:t>a choke </a:t>
            </a:r>
            <a:r>
              <a:rPr lang="en-US" sz="1300" dirty="0" err="1">
                <a:solidFill>
                  <a:srgbClr val="C00000"/>
                </a:solidFill>
              </a:rPr>
              <a:t>balun</a:t>
            </a:r>
            <a:r>
              <a:rPr lang="en-US" sz="1300" dirty="0">
                <a:solidFill>
                  <a:srgbClr val="C00000"/>
                </a:solidFill>
              </a:rPr>
              <a:t>, common mode RF currents flow on the outside of the </a:t>
            </a:r>
            <a:r>
              <a:rPr lang="en-US" sz="1300" dirty="0" smtClean="0">
                <a:solidFill>
                  <a:srgbClr val="C00000"/>
                </a:solidFill>
              </a:rPr>
              <a:t>coax</a:t>
            </a:r>
            <a:br>
              <a:rPr lang="en-US" sz="1300" dirty="0" smtClean="0">
                <a:solidFill>
                  <a:srgbClr val="C00000"/>
                </a:solidFill>
              </a:rPr>
            </a:br>
            <a:r>
              <a:rPr lang="en-US" sz="1300" dirty="0" smtClean="0">
                <a:solidFill>
                  <a:srgbClr val="C00000"/>
                </a:solidFill>
              </a:rPr>
              <a:t> </a:t>
            </a:r>
            <a:r>
              <a:rPr lang="en-US" sz="1300" dirty="0">
                <a:solidFill>
                  <a:srgbClr val="C00000"/>
                </a:solidFill>
              </a:rPr>
              <a:t>making the feedline act like another antenna. </a:t>
            </a:r>
            <a:r>
              <a:rPr lang="en-US" sz="1300" dirty="0" smtClean="0"/>
              <a:t/>
            </a:r>
            <a:br>
              <a:rPr lang="en-US" sz="1300" dirty="0" smtClean="0"/>
            </a:br>
            <a:r>
              <a:rPr lang="en-US" sz="1300" dirty="0" smtClean="0"/>
              <a:t>The </a:t>
            </a:r>
            <a:r>
              <a:rPr lang="en-US" sz="1300" dirty="0"/>
              <a:t>radiated RF power this causes will tend to </a:t>
            </a:r>
            <a:r>
              <a:rPr lang="en-US" sz="1300" dirty="0" smtClean="0"/>
              <a:t>distort</a:t>
            </a:r>
            <a:br>
              <a:rPr lang="en-US" sz="1300" dirty="0" smtClean="0"/>
            </a:br>
            <a:r>
              <a:rPr lang="en-US" sz="1300" dirty="0" smtClean="0"/>
              <a:t> </a:t>
            </a:r>
            <a:r>
              <a:rPr lang="en-US" sz="1300" dirty="0"/>
              <a:t>the front/back performance or front/side performance of your </a:t>
            </a:r>
            <a:r>
              <a:rPr lang="en-US" sz="1300" dirty="0" smtClean="0"/>
              <a:t>hex beam</a:t>
            </a:r>
            <a:r>
              <a:rPr lang="en-US" sz="1300" dirty="0"/>
              <a:t>. </a:t>
            </a:r>
            <a:r>
              <a:rPr lang="en-US" sz="1300" dirty="0" smtClean="0"/>
              <a:t/>
            </a:r>
            <a:br>
              <a:rPr lang="en-US" sz="1300" dirty="0" smtClean="0"/>
            </a:br>
            <a:r>
              <a:rPr lang="en-US" sz="1300" dirty="0" smtClean="0"/>
              <a:t>A </a:t>
            </a:r>
            <a:r>
              <a:rPr lang="en-US" sz="1300" dirty="0"/>
              <a:t>simple way to greatly reduce this is by use of a good choke </a:t>
            </a:r>
            <a:r>
              <a:rPr lang="en-US" sz="1300" dirty="0" err="1"/>
              <a:t>balun</a:t>
            </a:r>
            <a:r>
              <a:rPr lang="en-US" sz="1300" dirty="0"/>
              <a:t>.</a:t>
            </a:r>
          </a:p>
          <a:p>
            <a:pPr algn="ctr"/>
            <a:endParaRPr lang="en-US" sz="1300" dirty="0"/>
          </a:p>
          <a:p>
            <a:pPr algn="ctr"/>
            <a:r>
              <a:rPr lang="en-US" sz="1300" dirty="0"/>
              <a:t>There are several approaches to a choke </a:t>
            </a:r>
            <a:r>
              <a:rPr lang="en-US" sz="1300" dirty="0" err="1" smtClean="0"/>
              <a:t>balun</a:t>
            </a:r>
            <a:r>
              <a:rPr lang="en-US" sz="1300" dirty="0" smtClean="0"/>
              <a:t/>
            </a:r>
            <a:br>
              <a:rPr lang="en-US" sz="1300" dirty="0" smtClean="0"/>
            </a:br>
            <a:r>
              <a:rPr lang="en-US" sz="1300" dirty="0" smtClean="0"/>
              <a:t> </a:t>
            </a:r>
            <a:r>
              <a:rPr lang="en-US" sz="1300" dirty="0"/>
              <a:t>but </a:t>
            </a:r>
            <a:r>
              <a:rPr lang="en-US" sz="1300" dirty="0">
                <a:solidFill>
                  <a:srgbClr val="C00000"/>
                </a:solidFill>
              </a:rPr>
              <a:t>we recommend the use of ferrite beads on the coax cable itself. </a:t>
            </a:r>
            <a:r>
              <a:rPr lang="en-US" sz="1300" dirty="0" smtClean="0"/>
              <a:t/>
            </a:r>
            <a:br>
              <a:rPr lang="en-US" sz="1300" dirty="0" smtClean="0"/>
            </a:br>
            <a:r>
              <a:rPr lang="en-US" sz="1300" dirty="0" smtClean="0"/>
              <a:t>A </a:t>
            </a:r>
            <a:r>
              <a:rPr lang="en-US" sz="1300" dirty="0"/>
              <a:t>very inexpensive unit such as the ones we sell are quite </a:t>
            </a:r>
            <a:r>
              <a:rPr lang="en-US" sz="1300" dirty="0" smtClean="0"/>
              <a:t>effective.</a:t>
            </a:r>
            <a:endParaRPr lang="en-US" sz="1300" dirty="0"/>
          </a:p>
          <a:p>
            <a:pPr algn="ctr"/>
            <a:endParaRPr lang="en-US" sz="1300" dirty="0"/>
          </a:p>
          <a:p>
            <a:pPr algn="ctr"/>
            <a:r>
              <a:rPr lang="en-US" sz="1300" dirty="0"/>
              <a:t>On our </a:t>
            </a:r>
            <a:r>
              <a:rPr lang="en-US" sz="1300" dirty="0" smtClean="0"/>
              <a:t>hex beams</a:t>
            </a:r>
            <a:r>
              <a:rPr lang="en-US" sz="1300" dirty="0"/>
              <a:t>, </a:t>
            </a:r>
            <a:r>
              <a:rPr lang="en-US" sz="1300" dirty="0">
                <a:solidFill>
                  <a:srgbClr val="C00000"/>
                </a:solidFill>
              </a:rPr>
              <a:t>we recommend that the choke </a:t>
            </a:r>
            <a:r>
              <a:rPr lang="en-US" sz="1300" dirty="0" err="1">
                <a:solidFill>
                  <a:srgbClr val="C00000"/>
                </a:solidFill>
              </a:rPr>
              <a:t>balun</a:t>
            </a:r>
            <a:r>
              <a:rPr lang="en-US" sz="1300" dirty="0">
                <a:solidFill>
                  <a:srgbClr val="C00000"/>
                </a:solidFill>
              </a:rPr>
              <a:t> be located at top of the center post </a:t>
            </a:r>
            <a:r>
              <a:rPr lang="en-US" sz="1300" dirty="0" smtClean="0">
                <a:solidFill>
                  <a:srgbClr val="C00000"/>
                </a:solidFill>
              </a:rPr>
              <a:t>and</a:t>
            </a:r>
            <a:br>
              <a:rPr lang="en-US" sz="1300" dirty="0" smtClean="0">
                <a:solidFill>
                  <a:srgbClr val="C00000"/>
                </a:solidFill>
              </a:rPr>
            </a:br>
            <a:r>
              <a:rPr lang="en-US" sz="1300" dirty="0" smtClean="0">
                <a:solidFill>
                  <a:srgbClr val="C00000"/>
                </a:solidFill>
              </a:rPr>
              <a:t> </a:t>
            </a:r>
            <a:r>
              <a:rPr lang="en-US" sz="1300" dirty="0">
                <a:solidFill>
                  <a:srgbClr val="C00000"/>
                </a:solidFill>
              </a:rPr>
              <a:t>physically strapped to the center post with tape or </a:t>
            </a:r>
            <a:r>
              <a:rPr lang="en-US" sz="1300" dirty="0" err="1">
                <a:solidFill>
                  <a:srgbClr val="C00000"/>
                </a:solidFill>
              </a:rPr>
              <a:t>velcro</a:t>
            </a:r>
            <a:r>
              <a:rPr lang="en-US" sz="1300" dirty="0">
                <a:solidFill>
                  <a:srgbClr val="C00000"/>
                </a:solidFill>
              </a:rPr>
              <a:t>.</a:t>
            </a:r>
          </a:p>
          <a:p>
            <a:pPr algn="ctr"/>
            <a:endParaRPr lang="en-US" sz="1300" dirty="0"/>
          </a:p>
          <a:p>
            <a:pPr algn="ctr"/>
            <a:r>
              <a:rPr lang="en-US" sz="1300" dirty="0"/>
              <a:t>Our ferrite bead </a:t>
            </a:r>
            <a:r>
              <a:rPr lang="en-US" sz="1300" dirty="0" err="1"/>
              <a:t>baluns</a:t>
            </a:r>
            <a:r>
              <a:rPr lang="en-US" sz="1300" dirty="0"/>
              <a:t> are available in two different sizes to fit your cable. </a:t>
            </a:r>
            <a:r>
              <a:rPr lang="en-US" sz="1300" dirty="0" smtClean="0"/>
              <a:t/>
            </a:r>
            <a:br>
              <a:rPr lang="en-US" sz="1300" dirty="0" smtClean="0"/>
            </a:br>
            <a:r>
              <a:rPr lang="en-US" sz="1300" dirty="0" smtClean="0"/>
              <a:t>All </a:t>
            </a:r>
            <a:r>
              <a:rPr lang="en-US" sz="1300" dirty="0"/>
              <a:t>of our kits contain five ferrite beads and are generally the same electrically; it’s just a matter of the size of your cable. Make your selection of which size ferrite bead choke </a:t>
            </a:r>
            <a:r>
              <a:rPr lang="en-US" sz="1300" dirty="0" err="1"/>
              <a:t>balun</a:t>
            </a:r>
            <a:r>
              <a:rPr lang="en-US" sz="1300" dirty="0"/>
              <a:t> you need in our store.</a:t>
            </a:r>
          </a:p>
          <a:p>
            <a:pPr algn="ctr"/>
            <a:endParaRPr lang="en-US" sz="1300" dirty="0"/>
          </a:p>
          <a:p>
            <a:pPr algn="ctr"/>
            <a:r>
              <a:rPr lang="en-US" sz="1300" dirty="0">
                <a:solidFill>
                  <a:srgbClr val="C00000"/>
                </a:solidFill>
              </a:rPr>
              <a:t>Note that the ferrite bead </a:t>
            </a:r>
            <a:r>
              <a:rPr lang="en-US" sz="1300" dirty="0" err="1">
                <a:solidFill>
                  <a:srgbClr val="C00000"/>
                </a:solidFill>
              </a:rPr>
              <a:t>baluns</a:t>
            </a:r>
            <a:r>
              <a:rPr lang="en-US" sz="1300" dirty="0">
                <a:solidFill>
                  <a:srgbClr val="C00000"/>
                </a:solidFill>
              </a:rPr>
              <a:t> do not require any coax connectors </a:t>
            </a:r>
            <a:r>
              <a:rPr lang="en-US" sz="1300" dirty="0" smtClean="0">
                <a:solidFill>
                  <a:srgbClr val="C00000"/>
                </a:solidFill>
              </a:rPr>
              <a:t/>
            </a:r>
            <a:br>
              <a:rPr lang="en-US" sz="1300" dirty="0" smtClean="0">
                <a:solidFill>
                  <a:srgbClr val="C00000"/>
                </a:solidFill>
              </a:rPr>
            </a:br>
            <a:r>
              <a:rPr lang="en-US" sz="1300" dirty="0" smtClean="0">
                <a:solidFill>
                  <a:srgbClr val="C00000"/>
                </a:solidFill>
              </a:rPr>
              <a:t>which </a:t>
            </a:r>
            <a:r>
              <a:rPr lang="en-US" sz="1300" dirty="0">
                <a:solidFill>
                  <a:srgbClr val="C00000"/>
                </a:solidFill>
              </a:rPr>
              <a:t>is a good thing as our experience has shown that coax connectors in the feedline are the most frequent cause of trouble because of the ingress of water that results in corrosion in the cable. </a:t>
            </a:r>
            <a:r>
              <a:rPr lang="en-US" sz="1300" dirty="0" smtClean="0"/>
              <a:t/>
            </a:r>
            <a:br>
              <a:rPr lang="en-US" sz="1300" dirty="0" smtClean="0"/>
            </a:br>
            <a:r>
              <a:rPr lang="en-US" sz="1300" dirty="0" smtClean="0"/>
              <a:t>The </a:t>
            </a:r>
            <a:r>
              <a:rPr lang="en-US" sz="1300" dirty="0"/>
              <a:t>coax connector shown in the photo here should always be wrapped with an appropriate sealant or rubberized tape to keep moisture out of the cable. </a:t>
            </a:r>
            <a:r>
              <a:rPr lang="en-US" sz="1300" dirty="0" smtClean="0"/>
              <a:t/>
            </a:r>
            <a:br>
              <a:rPr lang="en-US" sz="1300" dirty="0" smtClean="0"/>
            </a:br>
            <a:r>
              <a:rPr lang="en-US" sz="1300" dirty="0" smtClean="0"/>
              <a:t>The </a:t>
            </a:r>
            <a:r>
              <a:rPr lang="en-US" sz="1300" dirty="0"/>
              <a:t>photo shows the coax connector without sealant.</a:t>
            </a:r>
          </a:p>
        </p:txBody>
      </p:sp>
      <p:sp>
        <p:nvSpPr>
          <p:cNvPr id="5" name="Footer Placeholder 4"/>
          <p:cNvSpPr>
            <a:spLocks noGrp="1"/>
          </p:cNvSpPr>
          <p:nvPr>
            <p:ph type="ftr" sz="quarter" idx="11"/>
          </p:nvPr>
        </p:nvSpPr>
        <p:spPr>
          <a:xfrm>
            <a:off x="1676400" y="6492875"/>
            <a:ext cx="55626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18</a:t>
            </a:fld>
            <a:endParaRPr lang="en-US"/>
          </a:p>
        </p:txBody>
      </p:sp>
      <p:pic>
        <p:nvPicPr>
          <p:cNvPr id="4" name="Picture 3"/>
          <p:cNvPicPr>
            <a:picLocks noChangeAspect="1"/>
          </p:cNvPicPr>
          <p:nvPr/>
        </p:nvPicPr>
        <p:blipFill>
          <a:blip r:embed="rId2"/>
          <a:stretch>
            <a:fillRect/>
          </a:stretch>
        </p:blipFill>
        <p:spPr>
          <a:xfrm>
            <a:off x="260148" y="501646"/>
            <a:ext cx="1003705" cy="3383280"/>
          </a:xfrm>
          <a:prstGeom prst="rect">
            <a:avLst/>
          </a:prstGeom>
        </p:spPr>
      </p:pic>
      <p:cxnSp>
        <p:nvCxnSpPr>
          <p:cNvPr id="7" name="Straight Arrow Connector 6"/>
          <p:cNvCxnSpPr/>
          <p:nvPr/>
        </p:nvCxnSpPr>
        <p:spPr>
          <a:xfrm>
            <a:off x="942975" y="2362200"/>
            <a:ext cx="1981200" cy="1364543"/>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81652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8428"/>
            <a:ext cx="9067800" cy="768351"/>
          </a:xfrm>
        </p:spPr>
        <p:txBody>
          <a:bodyPr>
            <a:normAutofit/>
          </a:bodyPr>
          <a:lstStyle/>
          <a:p>
            <a:r>
              <a:rPr lang="en-US" sz="2000" u="sng" dirty="0" smtClean="0">
                <a:solidFill>
                  <a:srgbClr val="FF0000"/>
                </a:solidFill>
              </a:rPr>
              <a:t>#15. </a:t>
            </a:r>
            <a:r>
              <a:rPr lang="en-US" sz="2000" u="sng" dirty="0">
                <a:solidFill>
                  <a:srgbClr val="FF0000"/>
                </a:solidFill>
                <a:latin typeface="Calibri" panose="020F0502020204030204" pitchFamily="34" charset="0"/>
                <a:cs typeface="Arial" panose="020B0604020202020204" pitchFamily="34" charset="0"/>
              </a:rPr>
              <a:t>A look at some </a:t>
            </a:r>
            <a:r>
              <a:rPr lang="en-US" sz="2000" u="sng" dirty="0" smtClean="0">
                <a:solidFill>
                  <a:srgbClr val="FF0000"/>
                </a:solidFill>
                <a:latin typeface="Calibri" panose="020F0502020204030204" pitchFamily="34" charset="0"/>
                <a:cs typeface="Arial" panose="020B0604020202020204" pitchFamily="34" charset="0"/>
              </a:rPr>
              <a:t>USA manufactures </a:t>
            </a:r>
            <a:r>
              <a:rPr lang="en-US" sz="2000" u="sng" dirty="0">
                <a:solidFill>
                  <a:srgbClr val="FF0000"/>
                </a:solidFill>
                <a:latin typeface="Calibri" panose="020F0502020204030204" pitchFamily="34" charset="0"/>
                <a:cs typeface="Arial" panose="020B0604020202020204" pitchFamily="34" charset="0"/>
              </a:rPr>
              <a:t>with $$$ </a:t>
            </a:r>
            <a:r>
              <a:rPr lang="en-US" sz="2000" u="sng" dirty="0" smtClean="0">
                <a:solidFill>
                  <a:srgbClr val="FF0000"/>
                </a:solidFill>
                <a:latin typeface="Calibri" panose="020F0502020204030204" pitchFamily="34" charset="0"/>
                <a:cs typeface="Arial" panose="020B0604020202020204" pitchFamily="34" charset="0"/>
              </a:rPr>
              <a:t>too; there are European choices too.</a:t>
            </a:r>
            <a:r>
              <a:rPr lang="en-US" sz="2000" u="sng" dirty="0" smtClean="0">
                <a:solidFill>
                  <a:srgbClr val="FF0000"/>
                </a:solidFill>
              </a:rPr>
              <a:t> </a:t>
            </a:r>
            <a:endParaRPr lang="en-US" sz="2000" u="sng"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2102209"/>
              </p:ext>
            </p:extLst>
          </p:nvPr>
        </p:nvGraphicFramePr>
        <p:xfrm>
          <a:off x="76200" y="523876"/>
          <a:ext cx="9096376" cy="6105522"/>
        </p:xfrm>
        <a:graphic>
          <a:graphicData uri="http://schemas.openxmlformats.org/drawingml/2006/table">
            <a:tbl>
              <a:tblPr/>
              <a:tblGrid>
                <a:gridCol w="1772882"/>
                <a:gridCol w="3214383"/>
                <a:gridCol w="1474642"/>
                <a:gridCol w="2634469"/>
              </a:tblGrid>
              <a:tr h="1017587">
                <a:tc>
                  <a:txBody>
                    <a:bodyPr/>
                    <a:lstStyle/>
                    <a:p>
                      <a:pPr algn="ctr"/>
                      <a:r>
                        <a:rPr lang="en-US" sz="2000" dirty="0">
                          <a:effectLst/>
                        </a:rPr>
                        <a:t>Maker</a:t>
                      </a:r>
                    </a:p>
                  </a:txBody>
                  <a:tcPr marL="43611" marR="43611" marT="21805" marB="21805" anchor="ctr">
                    <a:lnL>
                      <a:noFill/>
                    </a:lnL>
                    <a:lnR w="9525" cap="flat" cmpd="sng" algn="ctr">
                      <a:solidFill>
                        <a:srgbClr val="EEEEEE"/>
                      </a:solidFill>
                      <a:prstDash val="dot"/>
                      <a:round/>
                      <a:headEnd type="none" w="med" len="med"/>
                      <a:tailEnd type="none" w="med" len="med"/>
                    </a:lnR>
                    <a:lnT>
                      <a:noFill/>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Model</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a:noFill/>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Price</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a:noFill/>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Other</a:t>
                      </a:r>
                    </a:p>
                  </a:txBody>
                  <a:tcPr marL="43611" marR="43611" marT="21805" marB="21805" anchor="ctr">
                    <a:lnL w="9525" cap="flat" cmpd="sng" algn="ctr">
                      <a:solidFill>
                        <a:srgbClr val="EEEEEE"/>
                      </a:solidFill>
                      <a:prstDash val="dot"/>
                      <a:round/>
                      <a:headEnd type="none" w="med" len="med"/>
                      <a:tailEnd type="none" w="med" len="med"/>
                    </a:lnL>
                    <a:lnR>
                      <a:noFill/>
                    </a:lnR>
                    <a:lnT>
                      <a:noFill/>
                    </a:lnT>
                    <a:lnB w="9525" cap="flat" cmpd="sng" algn="ctr">
                      <a:solidFill>
                        <a:srgbClr val="EEEEEE"/>
                      </a:solidFill>
                      <a:prstDash val="solid"/>
                      <a:round/>
                      <a:headEnd type="none" w="med" len="med"/>
                      <a:tailEnd type="none" w="med" len="med"/>
                    </a:lnB>
                    <a:solidFill>
                      <a:srgbClr val="FFFFFF"/>
                    </a:solidFill>
                  </a:tcPr>
                </a:tc>
              </a:tr>
              <a:tr h="1017587">
                <a:tc>
                  <a:txBody>
                    <a:bodyPr/>
                    <a:lstStyle/>
                    <a:p>
                      <a:pPr algn="l"/>
                      <a:r>
                        <a:rPr lang="en-US" sz="2000" u="none" strike="noStrike" dirty="0" err="1">
                          <a:solidFill>
                            <a:srgbClr val="0000FF"/>
                          </a:solidFill>
                          <a:effectLst/>
                          <a:hlinkClick r:id="rId2"/>
                        </a:rPr>
                        <a:t>Radiowavz</a:t>
                      </a:r>
                      <a:endParaRPr lang="en-US" sz="2000" dirty="0">
                        <a:effectLst/>
                      </a:endParaRPr>
                    </a:p>
                  </a:txBody>
                  <a:tcPr marL="43611" marR="43611" marT="21805" marB="21805" anchor="ctr">
                    <a:lnL>
                      <a:noFill/>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c>
                  <a:txBody>
                    <a:bodyPr/>
                    <a:lstStyle/>
                    <a:p>
                      <a:pPr algn="ctr"/>
                      <a:r>
                        <a:rPr lang="en-US" sz="2000">
                          <a:effectLst/>
                        </a:rPr>
                        <a:t>Sentinel</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c>
                  <a:txBody>
                    <a:bodyPr/>
                    <a:lstStyle/>
                    <a:p>
                      <a:pPr algn="ctr"/>
                      <a:r>
                        <a:rPr lang="en-US" sz="2000">
                          <a:effectLst/>
                        </a:rPr>
                        <a:t>$1,000</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c>
                  <a:txBody>
                    <a:bodyPr/>
                    <a:lstStyle/>
                    <a:p>
                      <a:pPr algn="ctr"/>
                      <a:r>
                        <a:rPr lang="nl-NL" sz="2000" dirty="0">
                          <a:effectLst/>
                        </a:rPr>
                        <a:t> 4 Bands (20, 15, 10, 6)</a:t>
                      </a:r>
                    </a:p>
                  </a:txBody>
                  <a:tcPr marL="43611" marR="43611" marT="21805" marB="21805" anchor="ctr">
                    <a:lnL w="9525" cap="flat" cmpd="sng" algn="ctr">
                      <a:solidFill>
                        <a:srgbClr val="EEEEEE"/>
                      </a:solidFill>
                      <a:prstDash val="dot"/>
                      <a:round/>
                      <a:headEnd type="none" w="med" len="med"/>
                      <a:tailEnd type="none" w="med" len="med"/>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r>
              <a:tr h="1017587">
                <a:tc>
                  <a:txBody>
                    <a:bodyPr/>
                    <a:lstStyle/>
                    <a:p>
                      <a:pPr algn="l"/>
                      <a:r>
                        <a:rPr lang="en-US" sz="2000" u="none" strike="noStrike" dirty="0" err="1">
                          <a:solidFill>
                            <a:srgbClr val="0000FF"/>
                          </a:solidFill>
                          <a:effectLst/>
                          <a:hlinkClick r:id="rId3"/>
                        </a:rPr>
                        <a:t>Buddipole</a:t>
                      </a:r>
                      <a:endParaRPr lang="en-US" sz="2000" dirty="0">
                        <a:effectLst/>
                      </a:endParaRPr>
                    </a:p>
                  </a:txBody>
                  <a:tcPr marL="43611" marR="43611" marT="21805" marB="21805" anchor="ctr">
                    <a:lnL>
                      <a:noFill/>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BuddiHex</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$749</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 6 Bands</a:t>
                      </a:r>
                    </a:p>
                  </a:txBody>
                  <a:tcPr marL="43611" marR="43611" marT="21805" marB="21805" anchor="ctr">
                    <a:lnL w="9525" cap="flat" cmpd="sng" algn="ctr">
                      <a:solidFill>
                        <a:srgbClr val="EEEEEE"/>
                      </a:solidFill>
                      <a:prstDash val="dot"/>
                      <a:round/>
                      <a:headEnd type="none" w="med" len="med"/>
                      <a:tailEnd type="none" w="med" len="med"/>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1017587">
                <a:tc>
                  <a:txBody>
                    <a:bodyPr/>
                    <a:lstStyle/>
                    <a:p>
                      <a:pPr algn="l"/>
                      <a:r>
                        <a:rPr lang="en-US" sz="2000" u="none" strike="noStrike">
                          <a:solidFill>
                            <a:srgbClr val="0000FF"/>
                          </a:solidFill>
                          <a:effectLst/>
                          <a:hlinkClick r:id="rId4"/>
                        </a:rPr>
                        <a:t>NA4RR</a:t>
                      </a:r>
                      <a:endParaRPr lang="en-US" sz="2000">
                        <a:effectLst/>
                      </a:endParaRPr>
                    </a:p>
                  </a:txBody>
                  <a:tcPr marL="43611" marR="43611" marT="21805" marB="21805" anchor="ctr">
                    <a:lnL>
                      <a:noFill/>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c>
                  <a:txBody>
                    <a:bodyPr/>
                    <a:lstStyle/>
                    <a:p>
                      <a:pPr algn="ctr"/>
                      <a:r>
                        <a:rPr lang="en-US" sz="2000">
                          <a:effectLst/>
                        </a:rPr>
                        <a:t>NA4RR Hexagonal beam</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c>
                  <a:txBody>
                    <a:bodyPr/>
                    <a:lstStyle/>
                    <a:p>
                      <a:pPr algn="ctr"/>
                      <a:r>
                        <a:rPr lang="en-US" sz="2000">
                          <a:effectLst/>
                        </a:rPr>
                        <a:t>$640</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c>
                  <a:txBody>
                    <a:bodyPr/>
                    <a:lstStyle/>
                    <a:p>
                      <a:pPr algn="ctr"/>
                      <a:r>
                        <a:rPr lang="en-US" sz="2000">
                          <a:effectLst/>
                        </a:rPr>
                        <a:t> 6 Bands</a:t>
                      </a:r>
                    </a:p>
                  </a:txBody>
                  <a:tcPr marL="43611" marR="43611" marT="21805" marB="21805" anchor="ctr">
                    <a:lnL w="9525" cap="flat" cmpd="sng" algn="ctr">
                      <a:solidFill>
                        <a:srgbClr val="EEEEEE"/>
                      </a:solidFill>
                      <a:prstDash val="dot"/>
                      <a:round/>
                      <a:headEnd type="none" w="med" len="med"/>
                      <a:tailEnd type="none" w="med" len="med"/>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9F9F9"/>
                    </a:solidFill>
                  </a:tcPr>
                </a:tc>
              </a:tr>
              <a:tr h="1017587">
                <a:tc>
                  <a:txBody>
                    <a:bodyPr/>
                    <a:lstStyle/>
                    <a:p>
                      <a:pPr algn="l"/>
                      <a:r>
                        <a:rPr lang="en-US" sz="2000" u="none" strike="noStrike">
                          <a:solidFill>
                            <a:srgbClr val="0000FF"/>
                          </a:solidFill>
                          <a:effectLst/>
                          <a:hlinkClick r:id="rId5"/>
                        </a:rPr>
                        <a:t>VHQ Hexbeam</a:t>
                      </a:r>
                      <a:endParaRPr lang="en-US" sz="2000">
                        <a:effectLst/>
                      </a:endParaRPr>
                    </a:p>
                  </a:txBody>
                  <a:tcPr marL="43611" marR="43611" marT="21805" marB="21805" anchor="ctr">
                    <a:lnL>
                      <a:noFill/>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VHQ Hex beam</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$1,789</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a:r>
                        <a:rPr lang="en-US" sz="2000">
                          <a:effectLst/>
                        </a:rPr>
                        <a:t> 6 Bands</a:t>
                      </a:r>
                    </a:p>
                  </a:txBody>
                  <a:tcPr marL="43611" marR="43611" marT="21805" marB="21805" anchor="ctr">
                    <a:lnL w="9525" cap="flat" cmpd="sng" algn="ctr">
                      <a:solidFill>
                        <a:srgbClr val="EEEEEE"/>
                      </a:solidFill>
                      <a:prstDash val="dot"/>
                      <a:round/>
                      <a:headEnd type="none" w="med" len="med"/>
                      <a:tailEnd type="none" w="med" len="med"/>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1017587">
                <a:tc>
                  <a:txBody>
                    <a:bodyPr/>
                    <a:lstStyle/>
                    <a:p>
                      <a:pPr algn="l"/>
                      <a:r>
                        <a:rPr lang="en-US" sz="2000" u="none" strike="noStrike">
                          <a:solidFill>
                            <a:srgbClr val="0000FF"/>
                          </a:solidFill>
                          <a:effectLst/>
                          <a:hlinkClick r:id="rId6"/>
                        </a:rPr>
                        <a:t>KIO Technology</a:t>
                      </a:r>
                      <a:endParaRPr lang="en-US" sz="2000">
                        <a:effectLst/>
                      </a:endParaRPr>
                    </a:p>
                  </a:txBody>
                  <a:tcPr marL="43611" marR="43611" marT="21805" marB="21805" anchor="ctr">
                    <a:lnL>
                      <a:noFill/>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a:noFill/>
                    </a:lnB>
                    <a:solidFill>
                      <a:srgbClr val="F9F9F9"/>
                    </a:solidFill>
                  </a:tcPr>
                </a:tc>
                <a:tc>
                  <a:txBody>
                    <a:bodyPr/>
                    <a:lstStyle/>
                    <a:p>
                      <a:pPr algn="ctr"/>
                      <a:r>
                        <a:rPr lang="en-US" sz="2000" dirty="0">
                          <a:effectLst/>
                        </a:rPr>
                        <a:t>KIO Hex beam</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a:noFill/>
                    </a:lnB>
                    <a:solidFill>
                      <a:srgbClr val="F9F9F9"/>
                    </a:solidFill>
                  </a:tcPr>
                </a:tc>
                <a:tc>
                  <a:txBody>
                    <a:bodyPr/>
                    <a:lstStyle/>
                    <a:p>
                      <a:pPr algn="ctr"/>
                      <a:r>
                        <a:rPr lang="en-US" sz="2000">
                          <a:effectLst/>
                        </a:rPr>
                        <a:t> $561 – $891</a:t>
                      </a:r>
                    </a:p>
                  </a:txBody>
                  <a:tcPr marL="43611" marR="43611" marT="21805" marB="21805" anchor="ctr">
                    <a:lnL w="9525" cap="flat" cmpd="sng" algn="ctr">
                      <a:solidFill>
                        <a:srgbClr val="EEEEEE"/>
                      </a:solidFill>
                      <a:prstDash val="dot"/>
                      <a:round/>
                      <a:headEnd type="none" w="med" len="med"/>
                      <a:tailEnd type="none" w="med" len="med"/>
                    </a:lnL>
                    <a:lnR w="9525" cap="flat" cmpd="sng" algn="ctr">
                      <a:solidFill>
                        <a:srgbClr val="EEEEEE"/>
                      </a:solidFill>
                      <a:prstDash val="dot"/>
                      <a:round/>
                      <a:headEnd type="none" w="med" len="med"/>
                      <a:tailEnd type="none" w="med" len="med"/>
                    </a:lnR>
                    <a:lnT w="9525" cap="flat" cmpd="sng" algn="ctr">
                      <a:solidFill>
                        <a:srgbClr val="EEEEEE"/>
                      </a:solidFill>
                      <a:prstDash val="solid"/>
                      <a:round/>
                      <a:headEnd type="none" w="med" len="med"/>
                      <a:tailEnd type="none" w="med" len="med"/>
                    </a:lnT>
                    <a:lnB>
                      <a:noFill/>
                    </a:lnB>
                    <a:solidFill>
                      <a:srgbClr val="F9F9F9"/>
                    </a:solidFill>
                  </a:tcPr>
                </a:tc>
                <a:tc>
                  <a:txBody>
                    <a:bodyPr/>
                    <a:lstStyle/>
                    <a:p>
                      <a:pPr algn="ctr"/>
                      <a:r>
                        <a:rPr lang="en-US" sz="2000" dirty="0">
                          <a:effectLst/>
                        </a:rPr>
                        <a:t> 1 – 6 Bands</a:t>
                      </a:r>
                    </a:p>
                  </a:txBody>
                  <a:tcPr marL="43611" marR="43611" marT="21805" marB="21805" anchor="ctr">
                    <a:lnL w="9525" cap="flat" cmpd="sng" algn="ctr">
                      <a:solidFill>
                        <a:srgbClr val="EEEEEE"/>
                      </a:solidFill>
                      <a:prstDash val="dot"/>
                      <a:round/>
                      <a:headEnd type="none" w="med" len="med"/>
                      <a:tailEnd type="none" w="med" len="med"/>
                    </a:lnL>
                    <a:lnR>
                      <a:noFill/>
                    </a:lnR>
                    <a:lnT w="9525" cap="flat" cmpd="sng" algn="ctr">
                      <a:solidFill>
                        <a:srgbClr val="EEEEEE"/>
                      </a:solidFill>
                      <a:prstDash val="solid"/>
                      <a:round/>
                      <a:headEnd type="none" w="med" len="med"/>
                      <a:tailEnd type="none" w="med" len="med"/>
                    </a:lnT>
                    <a:lnB>
                      <a:noFill/>
                    </a:lnB>
                    <a:solidFill>
                      <a:srgbClr val="F9F9F9"/>
                    </a:solidFill>
                  </a:tcPr>
                </a:tc>
              </a:tr>
            </a:tbl>
          </a:graphicData>
        </a:graphic>
      </p:graphicFrame>
      <p:sp>
        <p:nvSpPr>
          <p:cNvPr id="5" name="Footer Placeholder 4"/>
          <p:cNvSpPr>
            <a:spLocks noGrp="1"/>
          </p:cNvSpPr>
          <p:nvPr>
            <p:ph type="ftr" sz="quarter" idx="11"/>
          </p:nvPr>
        </p:nvSpPr>
        <p:spPr>
          <a:xfrm>
            <a:off x="1676400" y="6492875"/>
            <a:ext cx="55626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19</a:t>
            </a:fld>
            <a:endParaRPr lang="en-US"/>
          </a:p>
        </p:txBody>
      </p:sp>
    </p:spTree>
    <p:extLst>
      <p:ext uri="{BB962C8B-B14F-4D97-AF65-F5344CB8AC3E}">
        <p14:creationId xmlns:p14="http://schemas.microsoft.com/office/powerpoint/2010/main" val="365749156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1409700" y="6492875"/>
            <a:ext cx="57150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9" name="Slide Number Placeholder 8"/>
          <p:cNvSpPr>
            <a:spLocks noGrp="1"/>
          </p:cNvSpPr>
          <p:nvPr>
            <p:ph type="sldNum" sz="quarter" idx="12"/>
          </p:nvPr>
        </p:nvSpPr>
        <p:spPr>
          <a:xfrm>
            <a:off x="6553200" y="6340475"/>
            <a:ext cx="2133600" cy="365125"/>
          </a:xfrm>
        </p:spPr>
        <p:txBody>
          <a:bodyPr/>
          <a:lstStyle/>
          <a:p>
            <a:fld id="{43F1432A-9C91-47D9-AF01-A6CF3CD9DA11}" type="slidenum">
              <a:rPr lang="en-US" smtClean="0"/>
              <a:pPr/>
              <a:t>2</a:t>
            </a:fld>
            <a:endParaRPr lang="en-US" dirty="0"/>
          </a:p>
        </p:txBody>
      </p:sp>
      <p:sp>
        <p:nvSpPr>
          <p:cNvPr id="5" name="Rectangle 4"/>
          <p:cNvSpPr/>
          <p:nvPr/>
        </p:nvSpPr>
        <p:spPr>
          <a:xfrm>
            <a:off x="833437" y="203974"/>
            <a:ext cx="8305800" cy="6288901"/>
          </a:xfrm>
          <a:prstGeom prst="rect">
            <a:avLst/>
          </a:prstGeom>
        </p:spPr>
        <p:txBody>
          <a:bodyPr wrap="square">
            <a:spAutoFit/>
          </a:bodyPr>
          <a:lstStyle/>
          <a:p>
            <a:pPr>
              <a:spcAft>
                <a:spcPts val="800"/>
              </a:spcAft>
            </a:pPr>
            <a:r>
              <a:rPr lang="en-US" sz="1200" b="1" dirty="0" smtClean="0">
                <a:solidFill>
                  <a:srgbClr val="000000"/>
                </a:solidFill>
                <a:latin typeface="Calibri" panose="020F0502020204030204" pitchFamily="34" charset="0"/>
              </a:rPr>
              <a:t>Road-map…</a:t>
            </a:r>
            <a:endParaRPr lang="en-US" sz="1200" b="1" dirty="0">
              <a:solidFill>
                <a:srgbClr val="000000"/>
              </a:solidFill>
              <a:latin typeface="Calibri" panose="020F0502020204030204" pitchFamily="34" charset="0"/>
            </a:endParaRPr>
          </a:p>
          <a:p>
            <a:pPr>
              <a:spcAft>
                <a:spcPts val="800"/>
              </a:spcAft>
            </a:pPr>
            <a:r>
              <a:rPr lang="en-US" sz="1200" dirty="0" smtClean="0">
                <a:solidFill>
                  <a:srgbClr val="000000"/>
                </a:solidFill>
                <a:latin typeface="Calibri" panose="020F0502020204030204" pitchFamily="34" charset="0"/>
              </a:rPr>
              <a:t>The two electrical parts of a “Hex Beam” (Yagi) antenna and its “directivity”.</a:t>
            </a:r>
          </a:p>
          <a:p>
            <a:pPr marL="342900" indent="-342900">
              <a:spcAft>
                <a:spcPts val="800"/>
              </a:spcAft>
              <a:buFontTx/>
              <a:buAutoNum type="arabicPeriod"/>
            </a:pPr>
            <a:r>
              <a:rPr lang="en-US" sz="1200" dirty="0" smtClean="0">
                <a:latin typeface="Calibri" panose="020F0502020204030204" pitchFamily="34" charset="0"/>
              </a:rPr>
              <a:t>First a “four slide” crash </a:t>
            </a:r>
            <a:r>
              <a:rPr lang="en-US" sz="1200" dirty="0">
                <a:latin typeface="Calibri" panose="020F0502020204030204" pitchFamily="34" charset="0"/>
              </a:rPr>
              <a:t>course on the “Yagi” antenna; some basic facts</a:t>
            </a:r>
            <a:r>
              <a:rPr lang="en-US" sz="1200" dirty="0" smtClean="0">
                <a:latin typeface="Calibri" panose="020F0502020204030204" pitchFamily="34" charset="0"/>
              </a:rPr>
              <a:t>.</a:t>
            </a:r>
          </a:p>
          <a:p>
            <a:pPr marL="342900" indent="-342900">
              <a:spcAft>
                <a:spcPts val="800"/>
              </a:spcAft>
              <a:buFontTx/>
              <a:buAutoNum type="arabicPeriod"/>
            </a:pPr>
            <a:r>
              <a:rPr lang="en-US" sz="1200" dirty="0" smtClean="0">
                <a:latin typeface="Calibri" panose="020F0502020204030204" pitchFamily="34" charset="0"/>
              </a:rPr>
              <a:t>The </a:t>
            </a:r>
            <a:r>
              <a:rPr lang="en-US" sz="1200" dirty="0">
                <a:latin typeface="Calibri" panose="020F0502020204030204" pitchFamily="34" charset="0"/>
              </a:rPr>
              <a:t>dipole is the “driven-element</a:t>
            </a:r>
            <a:r>
              <a:rPr lang="en-US" sz="1200" dirty="0" smtClean="0">
                <a:latin typeface="Calibri" panose="020F0502020204030204" pitchFamily="34" charset="0"/>
              </a:rPr>
              <a:t>.</a:t>
            </a:r>
          </a:p>
          <a:p>
            <a:pPr marL="342900" indent="-342900">
              <a:spcAft>
                <a:spcPts val="800"/>
              </a:spcAft>
              <a:buFontTx/>
              <a:buAutoNum type="arabicPeriod"/>
            </a:pPr>
            <a:r>
              <a:rPr lang="en-US" sz="1200" dirty="0" smtClean="0">
                <a:latin typeface="Calibri" panose="020F0502020204030204" pitchFamily="34" charset="0"/>
              </a:rPr>
              <a:t>The </a:t>
            </a:r>
            <a:r>
              <a:rPr lang="en-US" sz="1200" dirty="0">
                <a:latin typeface="Calibri" panose="020F0502020204030204" pitchFamily="34" charset="0"/>
              </a:rPr>
              <a:t>“parasitic-elements”.</a:t>
            </a:r>
            <a:r>
              <a:rPr lang="en-US" sz="1200" u="sng" dirty="0">
                <a:solidFill>
                  <a:srgbClr val="FF0000"/>
                </a:solidFill>
                <a:latin typeface="Calibri" panose="020F0502020204030204" pitchFamily="34" charset="0"/>
              </a:rPr>
              <a:t> </a:t>
            </a:r>
            <a:endParaRPr lang="en-US" sz="1200" u="sng" dirty="0" smtClean="0">
              <a:solidFill>
                <a:srgbClr val="FF0000"/>
              </a:solidFill>
              <a:latin typeface="Calibri" panose="020F0502020204030204" pitchFamily="34" charset="0"/>
            </a:endParaRPr>
          </a:p>
          <a:p>
            <a:pPr marL="342900" indent="-342900">
              <a:spcAft>
                <a:spcPts val="800"/>
              </a:spcAft>
              <a:buFontTx/>
              <a:buAutoNum type="arabicPeriod"/>
            </a:pPr>
            <a:r>
              <a:rPr lang="en-US" sz="1200" dirty="0" smtClean="0">
                <a:latin typeface="Calibri" panose="020F0502020204030204" pitchFamily="34" charset="0"/>
              </a:rPr>
              <a:t>What </a:t>
            </a:r>
            <a:r>
              <a:rPr lang="en-US" sz="1200" dirty="0">
                <a:latin typeface="Calibri" panose="020F0502020204030204" pitchFamily="34" charset="0"/>
              </a:rPr>
              <a:t>is a Yagi good for?</a:t>
            </a:r>
            <a:r>
              <a:rPr lang="en-US" sz="1200" u="sng" dirty="0">
                <a:solidFill>
                  <a:srgbClr val="FF0000"/>
                </a:solidFill>
                <a:latin typeface="Calibri" panose="020F0502020204030204" pitchFamily="34" charset="0"/>
              </a:rPr>
              <a:t> </a:t>
            </a:r>
            <a:endParaRPr lang="en-US" sz="1200" u="sng" dirty="0" smtClean="0">
              <a:solidFill>
                <a:srgbClr val="FF0000"/>
              </a:solidFill>
              <a:latin typeface="Calibri" panose="020F0502020204030204" pitchFamily="34" charset="0"/>
            </a:endParaRPr>
          </a:p>
          <a:p>
            <a:pPr marL="342900" indent="-342900">
              <a:spcAft>
                <a:spcPts val="800"/>
              </a:spcAft>
              <a:buFontTx/>
              <a:buAutoNum type="arabicPeriod"/>
            </a:pPr>
            <a:r>
              <a:rPr lang="en-US" sz="1200" dirty="0" smtClean="0">
                <a:latin typeface="Calibri" panose="020F0502020204030204" pitchFamily="34" charset="0"/>
              </a:rPr>
              <a:t>Now </a:t>
            </a:r>
            <a:r>
              <a:rPr lang="en-US" sz="1200" dirty="0">
                <a:latin typeface="Calibri" panose="020F0502020204030204" pitchFamily="34" charset="0"/>
              </a:rPr>
              <a:t>for the “</a:t>
            </a:r>
            <a:r>
              <a:rPr lang="en-US" sz="1200" dirty="0" smtClean="0">
                <a:latin typeface="Calibri" panose="020F0502020204030204" pitchFamily="34" charset="0"/>
              </a:rPr>
              <a:t>Hex Beam</a:t>
            </a:r>
            <a:r>
              <a:rPr lang="en-US" sz="1200" dirty="0">
                <a:latin typeface="Calibri" panose="020F0502020204030204" pitchFamily="34" charset="0"/>
              </a:rPr>
              <a:t>” (Yagi) antenna and its two parts; also “directivity</a:t>
            </a:r>
            <a:r>
              <a:rPr lang="en-US" sz="1200" dirty="0" smtClean="0">
                <a:latin typeface="Calibri" panose="020F0502020204030204" pitchFamily="34" charset="0"/>
              </a:rPr>
              <a:t>”.</a:t>
            </a:r>
          </a:p>
          <a:p>
            <a:pPr marL="342900" indent="-342900">
              <a:spcAft>
                <a:spcPts val="800"/>
              </a:spcAft>
              <a:buFontTx/>
              <a:buAutoNum type="arabicPeriod"/>
            </a:pPr>
            <a:r>
              <a:rPr lang="en-US" sz="1200" dirty="0" smtClean="0">
                <a:latin typeface="Calibri" panose="020F0502020204030204" pitchFamily="34" charset="0"/>
              </a:rPr>
              <a:t>#6a. To </a:t>
            </a:r>
            <a:r>
              <a:rPr lang="en-US" sz="1200" dirty="0" smtClean="0">
                <a:solidFill>
                  <a:srgbClr val="000000"/>
                </a:solidFill>
                <a:latin typeface="Calibri" panose="020F0502020204030204" pitchFamily="34" charset="0"/>
              </a:rPr>
              <a:t>explain all those wires.</a:t>
            </a:r>
            <a:br>
              <a:rPr lang="en-US" sz="1200" dirty="0" smtClean="0">
                <a:solidFill>
                  <a:srgbClr val="000000"/>
                </a:solidFill>
                <a:latin typeface="Calibri" panose="020F0502020204030204" pitchFamily="34" charset="0"/>
              </a:rPr>
            </a:br>
            <a:r>
              <a:rPr lang="en-US" sz="1200" dirty="0" smtClean="0">
                <a:solidFill>
                  <a:srgbClr val="000000"/>
                </a:solidFill>
                <a:latin typeface="Calibri" panose="020F0502020204030204" pitchFamily="34" charset="0"/>
              </a:rPr>
              <a:t>#6b. A look at a VHQ center-post and connections there.</a:t>
            </a:r>
          </a:p>
          <a:p>
            <a:pPr marL="342900" indent="-342900">
              <a:spcAft>
                <a:spcPts val="800"/>
              </a:spcAft>
              <a:buFontTx/>
              <a:buAutoNum type="arabicPeriod"/>
            </a:pPr>
            <a:r>
              <a:rPr lang="en-US" sz="1200" dirty="0" smtClean="0"/>
              <a:t>It is useful to look at the specifications for a hex beam antenna.</a:t>
            </a:r>
          </a:p>
          <a:p>
            <a:pPr marL="342900" indent="-342900">
              <a:spcAft>
                <a:spcPts val="800"/>
              </a:spcAft>
              <a:buFontTx/>
              <a:buAutoNum type="arabicPeriod"/>
            </a:pPr>
            <a:r>
              <a:rPr lang="en-US" sz="1200" dirty="0" smtClean="0"/>
              <a:t>Performance </a:t>
            </a:r>
            <a:r>
              <a:rPr lang="en-US" sz="1200" dirty="0"/>
              <a:t>data for a </a:t>
            </a:r>
            <a:r>
              <a:rPr lang="en-US" sz="1200" dirty="0" smtClean="0"/>
              <a:t>hex beam </a:t>
            </a:r>
            <a:r>
              <a:rPr lang="en-US" sz="1200" dirty="0"/>
              <a:t>antenna (from K4KIO website</a:t>
            </a:r>
            <a:r>
              <a:rPr lang="en-US" sz="1200" dirty="0" smtClean="0"/>
              <a:t>).</a:t>
            </a:r>
          </a:p>
          <a:p>
            <a:pPr marL="342900" indent="-342900">
              <a:spcAft>
                <a:spcPts val="800"/>
              </a:spcAft>
              <a:buFontTx/>
              <a:buAutoNum type="arabicPeriod"/>
            </a:pPr>
            <a:r>
              <a:rPr lang="en-US" sz="1200" dirty="0" smtClean="0"/>
              <a:t>Why </a:t>
            </a:r>
            <a:r>
              <a:rPr lang="en-US" sz="1200" dirty="0"/>
              <a:t>“free space</a:t>
            </a:r>
            <a:r>
              <a:rPr lang="en-US" sz="1200" dirty="0" smtClean="0"/>
              <a:t>” seen on earlier slides?</a:t>
            </a:r>
            <a:endParaRPr lang="en-US" sz="1200" dirty="0" smtClean="0">
              <a:latin typeface="Calibri" panose="020F0502020204030204" pitchFamily="34" charset="0"/>
            </a:endParaRPr>
          </a:p>
          <a:p>
            <a:pPr marL="342900" indent="-342900">
              <a:spcAft>
                <a:spcPts val="800"/>
              </a:spcAft>
              <a:buFontTx/>
              <a:buAutoNum type="arabicPeriod"/>
            </a:pPr>
            <a:r>
              <a:rPr lang="en-US" sz="1200" dirty="0" smtClean="0">
                <a:solidFill>
                  <a:srgbClr val="000000"/>
                </a:solidFill>
                <a:latin typeface="Calibri" panose="020F0502020204030204" pitchFamily="34" charset="0"/>
              </a:rPr>
              <a:t>#10a. Explaining why the transmitted signal goes in a concentrated direction.</a:t>
            </a:r>
            <a:br>
              <a:rPr lang="en-US" sz="1200" dirty="0" smtClean="0">
                <a:solidFill>
                  <a:srgbClr val="000000"/>
                </a:solidFill>
                <a:latin typeface="Calibri" panose="020F0502020204030204" pitchFamily="34" charset="0"/>
              </a:rPr>
            </a:br>
            <a:r>
              <a:rPr lang="en-US" sz="1200" dirty="0" smtClean="0">
                <a:latin typeface="Calibri" panose="020F0502020204030204" pitchFamily="34" charset="0"/>
              </a:rPr>
              <a:t>#10b</a:t>
            </a:r>
            <a:r>
              <a:rPr lang="en-US" sz="1200" dirty="0">
                <a:latin typeface="Calibri" panose="020F0502020204030204" pitchFamily="34" charset="0"/>
              </a:rPr>
              <a:t>. How it </a:t>
            </a:r>
            <a:r>
              <a:rPr lang="en-US" sz="1200" dirty="0" smtClean="0">
                <a:latin typeface="Calibri" panose="020F0502020204030204" pitchFamily="34" charset="0"/>
              </a:rPr>
              <a:t>works; a </a:t>
            </a:r>
            <a:r>
              <a:rPr lang="en-US" sz="1200" dirty="0">
                <a:latin typeface="Calibri" panose="020F0502020204030204" pitchFamily="34" charset="0"/>
              </a:rPr>
              <a:t>different look; this is copied, with editing, from K4KIO</a:t>
            </a:r>
            <a:r>
              <a:rPr lang="en-US" sz="1200" dirty="0" smtClean="0">
                <a:latin typeface="Calibri" panose="020F0502020204030204" pitchFamily="34" charset="0"/>
              </a:rPr>
              <a:t>.</a:t>
            </a:r>
          </a:p>
          <a:p>
            <a:pPr marL="342900" indent="-342900">
              <a:spcAft>
                <a:spcPts val="800"/>
              </a:spcAft>
              <a:buFontTx/>
              <a:buAutoNum type="arabicPeriod"/>
            </a:pPr>
            <a:r>
              <a:rPr lang="en-US" sz="1200" dirty="0" smtClean="0">
                <a:solidFill>
                  <a:srgbClr val="000000"/>
                </a:solidFill>
                <a:latin typeface="Calibri" panose="020F0502020204030204" pitchFamily="34" charset="0"/>
              </a:rPr>
              <a:t>A look at the Hex Beam’s Gain, Front-to-Back ratio (F/B), SWR; we can compare it to a standard </a:t>
            </a:r>
            <a:r>
              <a:rPr lang="en-US" sz="1200" dirty="0" err="1" smtClean="0">
                <a:solidFill>
                  <a:srgbClr val="000000"/>
                </a:solidFill>
                <a:latin typeface="Calibri" panose="020F0502020204030204" pitchFamily="34" charset="0"/>
              </a:rPr>
              <a:t>yagi</a:t>
            </a:r>
            <a:r>
              <a:rPr lang="en-US" sz="1200" dirty="0" smtClean="0">
                <a:solidFill>
                  <a:srgbClr val="000000"/>
                </a:solidFill>
                <a:latin typeface="Calibri" panose="020F0502020204030204" pitchFamily="34" charset="0"/>
              </a:rPr>
              <a:t>.</a:t>
            </a:r>
          </a:p>
          <a:p>
            <a:pPr marL="342900" indent="-342900">
              <a:spcAft>
                <a:spcPts val="800"/>
              </a:spcAft>
              <a:buFontTx/>
              <a:buAutoNum type="arabicPeriod"/>
            </a:pPr>
            <a:r>
              <a:rPr lang="en-US" sz="1200" dirty="0" smtClean="0">
                <a:solidFill>
                  <a:srgbClr val="000000"/>
                </a:solidFill>
                <a:latin typeface="Calibri" panose="020F0502020204030204" pitchFamily="34" charset="0"/>
              </a:rPr>
              <a:t>Compare hex beam to dipole performance.</a:t>
            </a:r>
          </a:p>
          <a:p>
            <a:pPr marL="342900" indent="-342900">
              <a:spcAft>
                <a:spcPts val="800"/>
              </a:spcAft>
              <a:buFontTx/>
              <a:buAutoNum type="arabicPeriod"/>
            </a:pPr>
            <a:r>
              <a:rPr lang="en-US" sz="1200" dirty="0" smtClean="0">
                <a:solidFill>
                  <a:srgbClr val="000000"/>
                </a:solidFill>
                <a:latin typeface="Calibri" panose="020F0502020204030204" pitchFamily="34" charset="0"/>
              </a:rPr>
              <a:t>Talk a bit about mounting height and other considerations about robust construction.</a:t>
            </a:r>
          </a:p>
          <a:p>
            <a:pPr marL="342900" indent="-342900">
              <a:spcAft>
                <a:spcPts val="800"/>
              </a:spcAft>
              <a:buFontTx/>
              <a:buAutoNum type="arabicPeriod"/>
            </a:pPr>
            <a:r>
              <a:rPr lang="en-US" sz="1200" dirty="0" err="1" smtClean="0">
                <a:solidFill>
                  <a:srgbClr val="000000"/>
                </a:solidFill>
                <a:latin typeface="Calibri" panose="020F0502020204030204" pitchFamily="34" charset="0"/>
              </a:rPr>
              <a:t>Balun</a:t>
            </a:r>
            <a:r>
              <a:rPr lang="en-US" sz="1200" dirty="0" smtClean="0">
                <a:solidFill>
                  <a:srgbClr val="000000"/>
                </a:solidFill>
                <a:latin typeface="Calibri" panose="020F0502020204030204" pitchFamily="34" charset="0"/>
              </a:rPr>
              <a:t>.</a:t>
            </a:r>
          </a:p>
          <a:p>
            <a:pPr marL="342900" indent="-342900">
              <a:spcAft>
                <a:spcPts val="800"/>
              </a:spcAft>
              <a:buAutoNum type="arabicPeriod"/>
            </a:pPr>
            <a:r>
              <a:rPr lang="en-US" sz="1200" dirty="0" smtClean="0">
                <a:latin typeface="Calibri" panose="020F0502020204030204" pitchFamily="34" charset="0"/>
                <a:cs typeface="Arial" panose="020B0604020202020204" pitchFamily="34" charset="0"/>
              </a:rPr>
              <a:t>A </a:t>
            </a:r>
            <a:r>
              <a:rPr lang="en-US" sz="1200" dirty="0">
                <a:latin typeface="Calibri" panose="020F0502020204030204" pitchFamily="34" charset="0"/>
                <a:cs typeface="Arial" panose="020B0604020202020204" pitchFamily="34" charset="0"/>
              </a:rPr>
              <a:t>look at some USA manufactures with $$$ too.</a:t>
            </a:r>
            <a:r>
              <a:rPr lang="en-US" sz="1200" b="1" u="sng" dirty="0">
                <a:solidFill>
                  <a:srgbClr val="FF0000"/>
                </a:solidFill>
              </a:rPr>
              <a:t> </a:t>
            </a:r>
            <a:endParaRPr lang="en-US" sz="1200" dirty="0" smtClean="0">
              <a:latin typeface="Calibri" panose="020F0502020204030204" pitchFamily="34" charset="0"/>
              <a:cs typeface="Arial" panose="020B0604020202020204" pitchFamily="34" charset="0"/>
            </a:endParaRPr>
          </a:p>
          <a:p>
            <a:pPr marL="342900" indent="-342900">
              <a:spcAft>
                <a:spcPts val="800"/>
              </a:spcAft>
              <a:buAutoNum type="arabicPeriod"/>
            </a:pPr>
            <a:r>
              <a:rPr lang="en-US" sz="1200" dirty="0" smtClean="0"/>
              <a:t>Why a Hex Beam?</a:t>
            </a:r>
          </a:p>
          <a:p>
            <a:pPr marL="342900" indent="-342900">
              <a:spcAft>
                <a:spcPts val="800"/>
              </a:spcAft>
              <a:buAutoNum type="arabicPeriod"/>
            </a:pPr>
            <a:r>
              <a:rPr lang="en-US" sz="1200" dirty="0" smtClean="0"/>
              <a:t>https</a:t>
            </a:r>
            <a:r>
              <a:rPr lang="en-US" sz="1200" dirty="0"/>
              <a:t>://www.k4kio.com/hex-ed-articles</a:t>
            </a:r>
            <a:r>
              <a:rPr lang="en-US" sz="1200" dirty="0" smtClean="0"/>
              <a:t>/</a:t>
            </a:r>
            <a:r>
              <a:rPr lang="en-US" sz="1200" dirty="0" smtClean="0">
                <a:latin typeface="Calibri" panose="020F0502020204030204" pitchFamily="34" charset="0"/>
                <a:cs typeface="Arial" panose="020B0604020202020204" pitchFamily="34" charset="0"/>
              </a:rPr>
              <a:t>.</a:t>
            </a:r>
          </a:p>
          <a:p>
            <a:pPr marL="342900" indent="-342900">
              <a:spcAft>
                <a:spcPts val="800"/>
              </a:spcAft>
              <a:buAutoNum type="arabicPeriod"/>
            </a:pPr>
            <a:r>
              <a:rPr lang="en-US" sz="1200" dirty="0" smtClean="0">
                <a:latin typeface="Calibri" panose="020F0502020204030204" pitchFamily="34" charset="0"/>
                <a:cs typeface="Arial" panose="020B0604020202020204" pitchFamily="34" charset="0"/>
              </a:rPr>
              <a:t>Bibliography.</a:t>
            </a:r>
            <a:br>
              <a:rPr lang="en-US" sz="1200" dirty="0" smtClean="0">
                <a:latin typeface="Calibri" panose="020F0502020204030204" pitchFamily="34" charset="0"/>
                <a:cs typeface="Arial" panose="020B0604020202020204" pitchFamily="34" charset="0"/>
              </a:rPr>
            </a:br>
            <a:r>
              <a:rPr lang="en-US" sz="1200" dirty="0" smtClean="0">
                <a:latin typeface="Calibri" panose="020F0502020204030204" pitchFamily="34" charset="0"/>
                <a:cs typeface="Arial" panose="020B0604020202020204" pitchFamily="34" charset="0"/>
              </a:rPr>
              <a:t>(There are nine slides included at the end that are not part of this presentation…slide-22 to slide-30.)</a:t>
            </a:r>
            <a:endParaRPr lang="en-US" sz="1200" b="0" i="0" dirty="0">
              <a:effectLst/>
              <a:latin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85"/>
            <a:ext cx="9144000" cy="411162"/>
          </a:xfrm>
        </p:spPr>
        <p:txBody>
          <a:bodyPr>
            <a:normAutofit fontScale="90000"/>
          </a:bodyPr>
          <a:lstStyle/>
          <a:p>
            <a:r>
              <a:rPr lang="en-US" sz="2200" u="sng" dirty="0">
                <a:solidFill>
                  <a:srgbClr val="C00000"/>
                </a:solidFill>
              </a:rPr>
              <a:t>#16. </a:t>
            </a:r>
            <a:r>
              <a:rPr lang="en-US" sz="2200" u="sng" dirty="0" smtClean="0">
                <a:solidFill>
                  <a:srgbClr val="C00000"/>
                </a:solidFill>
              </a:rPr>
              <a:t>Why a Hex Beam?</a:t>
            </a:r>
            <a:endParaRPr lang="en-US" dirty="0"/>
          </a:p>
        </p:txBody>
      </p:sp>
      <p:sp>
        <p:nvSpPr>
          <p:cNvPr id="4" name="Footer Placeholder 3"/>
          <p:cNvSpPr>
            <a:spLocks noGrp="1"/>
          </p:cNvSpPr>
          <p:nvPr>
            <p:ph type="ftr" sz="quarter" idx="11"/>
          </p:nvPr>
        </p:nvSpPr>
        <p:spPr/>
        <p:txBody>
          <a:bodyPr/>
          <a:lstStyle/>
          <a:p>
            <a:r>
              <a:rPr lang="en-US" smtClean="0"/>
              <a:t>jerry sodus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20</a:t>
            </a:fld>
            <a:endParaRPr lang="en-US"/>
          </a:p>
        </p:txBody>
      </p:sp>
      <p:pic>
        <p:nvPicPr>
          <p:cNvPr id="6" name="Picture 5"/>
          <p:cNvPicPr>
            <a:picLocks noChangeAspect="1"/>
          </p:cNvPicPr>
          <p:nvPr/>
        </p:nvPicPr>
        <p:blipFill>
          <a:blip r:embed="rId2"/>
          <a:stretch>
            <a:fillRect/>
          </a:stretch>
        </p:blipFill>
        <p:spPr>
          <a:xfrm>
            <a:off x="14287" y="1066800"/>
            <a:ext cx="9144000" cy="5140990"/>
          </a:xfrm>
          <a:prstGeom prst="rect">
            <a:avLst/>
          </a:prstGeom>
        </p:spPr>
      </p:pic>
      <p:sp>
        <p:nvSpPr>
          <p:cNvPr id="8" name="TextBox 7"/>
          <p:cNvSpPr txBox="1"/>
          <p:nvPr/>
        </p:nvSpPr>
        <p:spPr>
          <a:xfrm>
            <a:off x="14287" y="496722"/>
            <a:ext cx="9144000" cy="400110"/>
          </a:xfrm>
          <a:prstGeom prst="rect">
            <a:avLst/>
          </a:prstGeom>
          <a:noFill/>
        </p:spPr>
        <p:txBody>
          <a:bodyPr wrap="square" rtlCol="0">
            <a:spAutoFit/>
          </a:bodyPr>
          <a:lstStyle/>
          <a:p>
            <a:pPr algn="ctr"/>
            <a:r>
              <a:rPr lang="en-US" sz="2000" b="1" u="sng" dirty="0" smtClean="0">
                <a:solidFill>
                  <a:srgbClr val="FF0000"/>
                </a:solidFill>
              </a:rPr>
              <a:t>YouTube videos claim it can work DX just 6’ or 10’ above ground in a bucket of sand.</a:t>
            </a:r>
            <a:endParaRPr lang="en-US" sz="2000" b="1" u="sng" dirty="0">
              <a:solidFill>
                <a:srgbClr val="FF0000"/>
              </a:solidFill>
            </a:endParaRPr>
          </a:p>
        </p:txBody>
      </p:sp>
    </p:spTree>
    <p:extLst>
      <p:ext uri="{BB962C8B-B14F-4D97-AF65-F5344CB8AC3E}">
        <p14:creationId xmlns:p14="http://schemas.microsoft.com/office/powerpoint/2010/main" val="389764995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89"/>
            <a:ext cx="8229600" cy="392111"/>
          </a:xfrm>
        </p:spPr>
        <p:txBody>
          <a:bodyPr>
            <a:normAutofit fontScale="90000"/>
          </a:bodyPr>
          <a:lstStyle/>
          <a:p>
            <a:r>
              <a:rPr lang="en-US" sz="2400" u="sng" dirty="0" smtClean="0">
                <a:solidFill>
                  <a:srgbClr val="C00000"/>
                </a:solidFill>
              </a:rPr>
              <a:t>#17. https</a:t>
            </a:r>
            <a:r>
              <a:rPr lang="en-US" sz="2400" u="sng" dirty="0">
                <a:solidFill>
                  <a:srgbClr val="C00000"/>
                </a:solidFill>
              </a:rPr>
              <a:t>://www.k4kio.com/hex-ed-articles/</a:t>
            </a:r>
          </a:p>
        </p:txBody>
      </p:sp>
      <p:sp>
        <p:nvSpPr>
          <p:cNvPr id="3" name="Content Placeholder 2"/>
          <p:cNvSpPr>
            <a:spLocks noGrp="1"/>
          </p:cNvSpPr>
          <p:nvPr>
            <p:ph idx="1"/>
          </p:nvPr>
        </p:nvSpPr>
        <p:spPr>
          <a:xfrm>
            <a:off x="1057275" y="762000"/>
            <a:ext cx="7934325" cy="5594350"/>
          </a:xfrm>
        </p:spPr>
        <p:txBody>
          <a:bodyPr>
            <a:noAutofit/>
          </a:bodyPr>
          <a:lstStyle/>
          <a:p>
            <a:r>
              <a:rPr lang="en-US" sz="1600" dirty="0"/>
              <a:t>Learn more about the amazing hex beam antenna in these Hex Education articles.</a:t>
            </a:r>
          </a:p>
          <a:p>
            <a:endParaRPr lang="en-US" sz="1600" dirty="0"/>
          </a:p>
          <a:p>
            <a:r>
              <a:rPr lang="en-US" sz="1600" dirty="0"/>
              <a:t>How do I trouble shoot my </a:t>
            </a:r>
            <a:r>
              <a:rPr lang="en-US" sz="1600" dirty="0" smtClean="0"/>
              <a:t>hex beam</a:t>
            </a:r>
            <a:r>
              <a:rPr lang="en-US" sz="1600" dirty="0"/>
              <a:t>?</a:t>
            </a:r>
          </a:p>
          <a:p>
            <a:r>
              <a:rPr lang="en-US" sz="1600" dirty="0"/>
              <a:t>What’s so hot about the </a:t>
            </a:r>
            <a:r>
              <a:rPr lang="en-US" sz="1600" dirty="0" smtClean="0"/>
              <a:t>hex beam</a:t>
            </a:r>
            <a:r>
              <a:rPr lang="en-US" sz="1600" dirty="0"/>
              <a:t>?</a:t>
            </a:r>
          </a:p>
          <a:p>
            <a:r>
              <a:rPr lang="en-US" sz="1600" dirty="0"/>
              <a:t>What about 40 meters on a </a:t>
            </a:r>
            <a:r>
              <a:rPr lang="en-US" sz="1600" dirty="0" smtClean="0"/>
              <a:t>hex beam</a:t>
            </a:r>
            <a:r>
              <a:rPr lang="en-US" sz="1600" dirty="0"/>
              <a:t>?</a:t>
            </a:r>
          </a:p>
          <a:p>
            <a:r>
              <a:rPr lang="en-US" sz="1600" dirty="0"/>
              <a:t>Why is a </a:t>
            </a:r>
            <a:r>
              <a:rPr lang="en-US" sz="1600" dirty="0" smtClean="0"/>
              <a:t>hex beam </a:t>
            </a:r>
            <a:r>
              <a:rPr lang="en-US" sz="1600" dirty="0"/>
              <a:t>superior to the dipole?</a:t>
            </a:r>
          </a:p>
          <a:p>
            <a:r>
              <a:rPr lang="en-US" sz="1600" dirty="0"/>
              <a:t>Which is better; the </a:t>
            </a:r>
            <a:r>
              <a:rPr lang="en-US" sz="1600" dirty="0" err="1"/>
              <a:t>Spiderbeam</a:t>
            </a:r>
            <a:r>
              <a:rPr lang="en-US" sz="1600" dirty="0"/>
              <a:t> or a </a:t>
            </a:r>
            <a:r>
              <a:rPr lang="en-US" sz="1600" dirty="0" smtClean="0"/>
              <a:t>hex beam</a:t>
            </a:r>
            <a:r>
              <a:rPr lang="en-US" sz="1600" dirty="0"/>
              <a:t>?</a:t>
            </a:r>
          </a:p>
          <a:p>
            <a:r>
              <a:rPr lang="en-US" sz="1600" dirty="0"/>
              <a:t>Why is a </a:t>
            </a:r>
            <a:r>
              <a:rPr lang="en-US" sz="1600" dirty="0" smtClean="0"/>
              <a:t>hex beam </a:t>
            </a:r>
            <a:r>
              <a:rPr lang="en-US" sz="1600" dirty="0"/>
              <a:t>better than a vertical?</a:t>
            </a:r>
          </a:p>
          <a:p>
            <a:r>
              <a:rPr lang="en-US" sz="1600" dirty="0"/>
              <a:t>How does a </a:t>
            </a:r>
            <a:r>
              <a:rPr lang="en-US" sz="1600" dirty="0" smtClean="0"/>
              <a:t>hex beam </a:t>
            </a:r>
            <a:r>
              <a:rPr lang="en-US" sz="1600" dirty="0"/>
              <a:t>work?</a:t>
            </a:r>
          </a:p>
          <a:p>
            <a:r>
              <a:rPr lang="en-US" sz="1600" dirty="0"/>
              <a:t>What is the history of the </a:t>
            </a:r>
            <a:r>
              <a:rPr lang="en-US" sz="1600" dirty="0" smtClean="0"/>
              <a:t>hex beam</a:t>
            </a:r>
            <a:r>
              <a:rPr lang="en-US" sz="1600" dirty="0"/>
              <a:t>?</a:t>
            </a:r>
          </a:p>
          <a:p>
            <a:r>
              <a:rPr lang="en-US" sz="1600" dirty="0"/>
              <a:t>Should I paint my </a:t>
            </a:r>
            <a:r>
              <a:rPr lang="en-US" sz="1600" dirty="0" smtClean="0"/>
              <a:t>hex beam</a:t>
            </a:r>
            <a:r>
              <a:rPr lang="en-US" sz="1600" dirty="0"/>
              <a:t>?</a:t>
            </a:r>
          </a:p>
          <a:p>
            <a:r>
              <a:rPr lang="en-US" sz="1600" dirty="0"/>
              <a:t>What is a good mast for my </a:t>
            </a:r>
            <a:r>
              <a:rPr lang="en-US" sz="1600" dirty="0" smtClean="0"/>
              <a:t>hex beam</a:t>
            </a:r>
            <a:r>
              <a:rPr lang="en-US" sz="1600" dirty="0"/>
              <a:t>?</a:t>
            </a:r>
          </a:p>
          <a:p>
            <a:r>
              <a:rPr lang="en-US" sz="1600" dirty="0"/>
              <a:t>What kind of feedline cable do I need?</a:t>
            </a:r>
          </a:p>
          <a:p>
            <a:r>
              <a:rPr lang="en-US" sz="1600" dirty="0"/>
              <a:t>What’s a thrust bearing and how is it used with a </a:t>
            </a:r>
            <a:r>
              <a:rPr lang="en-US" sz="1600" dirty="0" smtClean="0"/>
              <a:t>hex beam</a:t>
            </a:r>
            <a:r>
              <a:rPr lang="en-US" sz="1600" dirty="0"/>
              <a:t>?</a:t>
            </a:r>
          </a:p>
          <a:p>
            <a:r>
              <a:rPr lang="en-US" sz="1600" dirty="0"/>
              <a:t>Is SWR really all that important?</a:t>
            </a:r>
          </a:p>
          <a:p>
            <a:r>
              <a:rPr lang="en-US" sz="1600" dirty="0"/>
              <a:t>Will my </a:t>
            </a:r>
            <a:r>
              <a:rPr lang="en-US" sz="1600" dirty="0" smtClean="0"/>
              <a:t>hex beam </a:t>
            </a:r>
            <a:r>
              <a:rPr lang="en-US" sz="1600" dirty="0"/>
              <a:t>interact with other antennas?</a:t>
            </a:r>
          </a:p>
          <a:p>
            <a:r>
              <a:rPr lang="en-US" sz="1600" dirty="0"/>
              <a:t>Which </a:t>
            </a:r>
            <a:r>
              <a:rPr lang="en-US" sz="1600" dirty="0" smtClean="0"/>
              <a:t>Hex Beam </a:t>
            </a:r>
            <a:r>
              <a:rPr lang="en-US" sz="1600" dirty="0"/>
              <a:t>works best?</a:t>
            </a:r>
          </a:p>
          <a:p>
            <a:r>
              <a:rPr lang="en-US" sz="1600" dirty="0"/>
              <a:t>What is the direction of my </a:t>
            </a:r>
            <a:r>
              <a:rPr lang="en-US" sz="1600" dirty="0" smtClean="0"/>
              <a:t>hex beam</a:t>
            </a:r>
            <a:r>
              <a:rPr lang="en-US" sz="1600" dirty="0"/>
              <a:t>?</a:t>
            </a:r>
          </a:p>
          <a:p>
            <a:r>
              <a:rPr lang="en-US" sz="1600" dirty="0"/>
              <a:t>Does rain on my hex mess it up?</a:t>
            </a:r>
          </a:p>
        </p:txBody>
      </p:sp>
      <p:sp>
        <p:nvSpPr>
          <p:cNvPr id="4" name="Footer Placeholder 3"/>
          <p:cNvSpPr>
            <a:spLocks noGrp="1"/>
          </p:cNvSpPr>
          <p:nvPr>
            <p:ph type="ftr" sz="quarter" idx="11"/>
          </p:nvPr>
        </p:nvSpPr>
        <p:spPr>
          <a:xfrm>
            <a:off x="1066800" y="6324600"/>
            <a:ext cx="60198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21</a:t>
            </a:fld>
            <a:endParaRPr lang="en-US"/>
          </a:p>
        </p:txBody>
      </p:sp>
    </p:spTree>
    <p:extLst>
      <p:ext uri="{BB962C8B-B14F-4D97-AF65-F5344CB8AC3E}">
        <p14:creationId xmlns:p14="http://schemas.microsoft.com/office/powerpoint/2010/main" val="336060376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050"/>
            <a:ext cx="5562600" cy="504824"/>
          </a:xfrm>
        </p:spPr>
        <p:txBody>
          <a:bodyPr>
            <a:normAutofit/>
          </a:bodyPr>
          <a:lstStyle/>
          <a:p>
            <a:r>
              <a:rPr lang="en-US" sz="2000" u="sng" dirty="0" smtClean="0">
                <a:solidFill>
                  <a:srgbClr val="FF0000"/>
                </a:solidFill>
              </a:rPr>
              <a:t>18. Bibliography.</a:t>
            </a:r>
            <a:endParaRPr lang="en-US" sz="2000" u="sng" dirty="0">
              <a:solidFill>
                <a:srgbClr val="FF0000"/>
              </a:solidFill>
            </a:endParaRPr>
          </a:p>
        </p:txBody>
      </p:sp>
      <p:sp>
        <p:nvSpPr>
          <p:cNvPr id="3" name="Content Placeholder 2"/>
          <p:cNvSpPr>
            <a:spLocks noGrp="1"/>
          </p:cNvSpPr>
          <p:nvPr>
            <p:ph idx="1"/>
          </p:nvPr>
        </p:nvSpPr>
        <p:spPr>
          <a:xfrm>
            <a:off x="381000" y="348236"/>
            <a:ext cx="8763000" cy="6373525"/>
          </a:xfrm>
        </p:spPr>
        <p:txBody>
          <a:bodyPr>
            <a:noAutofit/>
          </a:bodyPr>
          <a:lstStyle/>
          <a:p>
            <a:pPr marL="457200" indent="-457200">
              <a:spcBef>
                <a:spcPts val="1200"/>
              </a:spcBef>
              <a:buFont typeface="+mj-lt"/>
              <a:buAutoNum type="arabicPeriod"/>
            </a:pPr>
            <a:r>
              <a:rPr lang="en-US" sz="1200" b="1" dirty="0" smtClean="0"/>
              <a:t> ARRL’s “Handbook” (2011).</a:t>
            </a:r>
          </a:p>
          <a:p>
            <a:pPr marL="457200" indent="-457200">
              <a:spcBef>
                <a:spcPts val="1200"/>
              </a:spcBef>
              <a:buFont typeface="+mj-lt"/>
              <a:buAutoNum type="arabicPeriod"/>
            </a:pPr>
            <a:r>
              <a:rPr lang="en-US" sz="1200" b="1" dirty="0" smtClean="0"/>
              <a:t>ARRL’s “Antenna Handbook”; 21</a:t>
            </a:r>
            <a:r>
              <a:rPr lang="en-US" sz="1200" b="1" baseline="30000" dirty="0" smtClean="0"/>
              <a:t>st</a:t>
            </a:r>
            <a:r>
              <a:rPr lang="en-US" sz="1200" b="1" dirty="0" smtClean="0"/>
              <a:t> edition.</a:t>
            </a:r>
          </a:p>
          <a:p>
            <a:pPr marL="457200" indent="-457200">
              <a:spcBef>
                <a:spcPts val="1200"/>
              </a:spcBef>
              <a:buFont typeface="+mj-lt"/>
              <a:buAutoNum type="arabicPeriod"/>
            </a:pPr>
            <a:r>
              <a:rPr lang="en-US" sz="1200" dirty="0" err="1" smtClean="0"/>
              <a:t>Telecon</a:t>
            </a:r>
            <a:r>
              <a:rPr lang="en-US" sz="1200" dirty="0" smtClean="0"/>
              <a:t> with Leo Shoemaker K4KIO.</a:t>
            </a:r>
          </a:p>
          <a:p>
            <a:pPr marL="457200" indent="-457200">
              <a:spcBef>
                <a:spcPts val="1200"/>
              </a:spcBef>
              <a:buFont typeface="+mj-lt"/>
              <a:buAutoNum type="arabicPeriod"/>
            </a:pPr>
            <a:r>
              <a:rPr lang="en-US" sz="1200" dirty="0">
                <a:hlinkClick r:id="rId3"/>
              </a:rPr>
              <a:t>http://www.k4kio.com/hexagonal-beam-compared-with-a-dipole</a:t>
            </a:r>
            <a:r>
              <a:rPr lang="en-US" sz="1200" dirty="0" smtClean="0">
                <a:hlinkClick r:id="rId3"/>
              </a:rPr>
              <a:t>/</a:t>
            </a:r>
            <a:endParaRPr lang="en-US" sz="1200" dirty="0" smtClean="0"/>
          </a:p>
          <a:p>
            <a:pPr marL="457200" indent="-457200">
              <a:spcBef>
                <a:spcPts val="1200"/>
              </a:spcBef>
              <a:buFont typeface="+mj-lt"/>
              <a:buAutoNum type="arabicPeriod"/>
            </a:pPr>
            <a:r>
              <a:rPr lang="en-US" sz="1200" dirty="0"/>
              <a:t>https://www.k4kio.com/how-does-a-hex-work/#:~:text=A%20parasitic%20beam%20does%20not,shape%20of%20the%20letter%20M.</a:t>
            </a:r>
            <a:endParaRPr lang="en-US" sz="1200" dirty="0" smtClean="0"/>
          </a:p>
          <a:p>
            <a:pPr marL="457200" indent="-457200">
              <a:spcBef>
                <a:spcPts val="1200"/>
              </a:spcBef>
              <a:buFont typeface="+mj-lt"/>
              <a:buAutoNum type="arabicPeriod"/>
            </a:pPr>
            <a:r>
              <a:rPr lang="en-US" sz="1200" b="1" dirty="0">
                <a:hlinkClick r:id="rId4"/>
              </a:rPr>
              <a:t>http://</a:t>
            </a:r>
            <a:r>
              <a:rPr lang="en-US" sz="1200" b="1" dirty="0" smtClean="0">
                <a:hlinkClick r:id="rId4"/>
              </a:rPr>
              <a:t>www.w8ji.com/antennas.htm</a:t>
            </a:r>
            <a:endParaRPr lang="en-US" sz="1200" b="1" dirty="0" smtClean="0"/>
          </a:p>
          <a:p>
            <a:pPr marL="457200" indent="-457200">
              <a:spcBef>
                <a:spcPts val="1200"/>
              </a:spcBef>
              <a:buFont typeface="+mj-lt"/>
              <a:buAutoNum type="arabicPeriod"/>
            </a:pPr>
            <a:r>
              <a:rPr lang="en-US" sz="1200" b="1" dirty="0">
                <a:hlinkClick r:id="rId5"/>
              </a:rPr>
              <a:t>http://www.voacap.com/antennas/squeezing-decibels-out-of-dipole</a:t>
            </a:r>
            <a:r>
              <a:rPr lang="en-US" sz="1200" b="1" dirty="0" smtClean="0">
                <a:hlinkClick r:id="rId5"/>
              </a:rPr>
              <a:t>/</a:t>
            </a:r>
            <a:endParaRPr lang="en-US" sz="1200" b="1" dirty="0" smtClean="0"/>
          </a:p>
          <a:p>
            <a:pPr marL="457200" indent="-457200">
              <a:spcBef>
                <a:spcPts val="1200"/>
              </a:spcBef>
              <a:buFont typeface="+mj-lt"/>
              <a:buAutoNum type="arabicPeriod"/>
            </a:pPr>
            <a:r>
              <a:rPr lang="en-US" sz="1200" b="1" dirty="0">
                <a:hlinkClick r:id="rId6"/>
              </a:rPr>
              <a:t>http://</a:t>
            </a:r>
            <a:r>
              <a:rPr lang="en-US" sz="1200" b="1" dirty="0" smtClean="0">
                <a:hlinkClick r:id="rId6"/>
              </a:rPr>
              <a:t>www.radio-electronics.com/info/antennas/yagi/yagi.php</a:t>
            </a:r>
            <a:endParaRPr lang="en-US" sz="1200" b="1" dirty="0" smtClean="0"/>
          </a:p>
          <a:p>
            <a:pPr marL="457200" indent="-457200">
              <a:spcBef>
                <a:spcPts val="1200"/>
              </a:spcBef>
              <a:buFont typeface="+mj-lt"/>
              <a:buAutoNum type="arabicPeriod"/>
            </a:pPr>
            <a:r>
              <a:rPr lang="en-US" sz="1200" b="1" dirty="0">
                <a:hlinkClick r:id="rId7"/>
              </a:rPr>
              <a:t>https://</a:t>
            </a:r>
            <a:r>
              <a:rPr lang="en-US" sz="1200" b="1" dirty="0" smtClean="0">
                <a:hlinkClick r:id="rId7"/>
              </a:rPr>
              <a:t>en.wikipedia.org/wiki/Yagi-Uda_antenna</a:t>
            </a:r>
            <a:endParaRPr lang="en-US" sz="1200" b="1" dirty="0" smtClean="0"/>
          </a:p>
          <a:p>
            <a:pPr marL="457200" indent="-457200">
              <a:spcBef>
                <a:spcPts val="1200"/>
              </a:spcBef>
              <a:buFont typeface="+mj-lt"/>
              <a:buAutoNum type="arabicPeriod"/>
            </a:pPr>
            <a:r>
              <a:rPr lang="en-US" sz="1200" b="1" dirty="0" smtClean="0"/>
              <a:t>“Array of Light” by Tom Schiller, N6BT.</a:t>
            </a:r>
          </a:p>
          <a:p>
            <a:pPr marL="457200" indent="-457200">
              <a:spcBef>
                <a:spcPts val="1200"/>
              </a:spcBef>
              <a:buFont typeface="+mj-lt"/>
              <a:buAutoNum type="arabicPeriod"/>
            </a:pPr>
            <a:r>
              <a:rPr lang="en-US" sz="1200" b="1" dirty="0">
                <a:hlinkClick r:id="rId8"/>
              </a:rPr>
              <a:t>https://</a:t>
            </a:r>
            <a:r>
              <a:rPr lang="en-US" sz="1200" b="1" dirty="0" smtClean="0">
                <a:hlinkClick r:id="rId8"/>
              </a:rPr>
              <a:t>en.wikipedia.org/wiki/Fall_of_Singapore</a:t>
            </a:r>
            <a:endParaRPr lang="en-US" sz="1200" b="1" dirty="0" smtClean="0"/>
          </a:p>
          <a:p>
            <a:pPr marL="457200" indent="-457200">
              <a:spcBef>
                <a:spcPts val="1200"/>
              </a:spcBef>
              <a:buFont typeface="+mj-lt"/>
              <a:buAutoNum type="arabicPeriod"/>
            </a:pPr>
            <a:r>
              <a:rPr lang="en-US" sz="1200" dirty="0">
                <a:solidFill>
                  <a:srgbClr val="333333"/>
                </a:solidFill>
                <a:latin typeface="Droid Sans"/>
                <a:hlinkClick r:id="rId9"/>
              </a:rPr>
              <a:t>https://www.k4kio.com/which-hex-beam-works-best/#:~:text=Which%20hexbeam%20performs%20the%20best%3F,on%20air%20about%20the%20same</a:t>
            </a:r>
            <a:r>
              <a:rPr lang="en-US" sz="1200" dirty="0" smtClean="0">
                <a:solidFill>
                  <a:srgbClr val="333333"/>
                </a:solidFill>
                <a:latin typeface="Droid Sans"/>
              </a:rPr>
              <a:t>.</a:t>
            </a:r>
          </a:p>
          <a:p>
            <a:pPr marL="457200" indent="-457200">
              <a:spcBef>
                <a:spcPts val="1200"/>
              </a:spcBef>
              <a:buFont typeface="+mj-lt"/>
              <a:buAutoNum type="arabicPeriod"/>
            </a:pPr>
            <a:r>
              <a:rPr lang="en-US" sz="1200" dirty="0">
                <a:hlinkClick r:id="rId10"/>
              </a:rPr>
              <a:t>https://www.k4kio.com/is-a-balun-required/#:~:text=Yes%2C%20a%20balun%20is%20recommended,feedline%20act%20like%20another%20antenna</a:t>
            </a:r>
            <a:r>
              <a:rPr lang="en-US" sz="1200" dirty="0"/>
              <a:t>. </a:t>
            </a:r>
            <a:endParaRPr lang="en-US" sz="1200" dirty="0" smtClean="0"/>
          </a:p>
          <a:p>
            <a:pPr marL="457200" indent="-457200">
              <a:spcBef>
                <a:spcPts val="1200"/>
              </a:spcBef>
              <a:buFont typeface="+mj-lt"/>
              <a:buAutoNum type="arabicPeriod"/>
            </a:pPr>
            <a:r>
              <a:rPr lang="en-US" sz="1200" dirty="0">
                <a:hlinkClick r:id="rId11"/>
              </a:rPr>
              <a:t>https://wa4nzd.wordpress.com/2014/10/15/hexagonal-beam-antenna-presentation-by-rob-conklin-n4wgy</a:t>
            </a:r>
            <a:r>
              <a:rPr lang="en-US" sz="1200" dirty="0" smtClean="0">
                <a:hlinkClick r:id="rId11"/>
              </a:rPr>
              <a:t>/</a:t>
            </a:r>
            <a:endParaRPr lang="en-US" sz="1200" dirty="0" smtClean="0"/>
          </a:p>
          <a:p>
            <a:pPr marL="457200" indent="-457200">
              <a:spcBef>
                <a:spcPts val="1200"/>
              </a:spcBef>
              <a:buFont typeface="+mj-lt"/>
              <a:buAutoNum type="arabicPeriod"/>
            </a:pPr>
            <a:r>
              <a:rPr lang="en-US" sz="1200" b="1" dirty="0">
                <a:hlinkClick r:id="rId12"/>
              </a:rPr>
              <a:t>https://www.vhqhex.com</a:t>
            </a:r>
            <a:r>
              <a:rPr lang="en-US" sz="1200" b="1" dirty="0" smtClean="0">
                <a:hlinkClick r:id="rId12"/>
              </a:rPr>
              <a:t>/</a:t>
            </a:r>
            <a:endParaRPr lang="en-US" sz="1200" b="1" dirty="0" smtClean="0"/>
          </a:p>
          <a:p>
            <a:pPr marL="457200" indent="-457200">
              <a:spcBef>
                <a:spcPts val="1200"/>
              </a:spcBef>
              <a:buFont typeface="+mj-lt"/>
              <a:buAutoNum type="arabicPeriod"/>
            </a:pPr>
            <a:r>
              <a:rPr lang="en-US" sz="1200" b="1" dirty="0"/>
              <a:t>https://www.g3txq-hexbeam.com/index.php/shop-test/products.html?id=184</a:t>
            </a:r>
            <a:endParaRPr lang="en-US" sz="1200" b="1" dirty="0" smtClean="0"/>
          </a:p>
          <a:p>
            <a:pPr marL="457200" indent="-457200">
              <a:spcBef>
                <a:spcPts val="1200"/>
              </a:spcBef>
              <a:buFont typeface="+mj-lt"/>
              <a:buAutoNum type="arabicPeriod"/>
            </a:pPr>
            <a:r>
              <a:rPr lang="en-US" sz="1200" b="1" dirty="0" smtClean="0"/>
              <a:t>Omission of any credit is a regretful and unintended error on my part.</a:t>
            </a:r>
          </a:p>
          <a:p>
            <a:pPr marL="457200" indent="-457200">
              <a:spcBef>
                <a:spcPts val="1200"/>
              </a:spcBef>
              <a:buFont typeface="+mj-lt"/>
              <a:buAutoNum type="arabicPeriod"/>
            </a:pPr>
            <a:endParaRPr lang="en-US" sz="1200" b="1" dirty="0"/>
          </a:p>
        </p:txBody>
      </p:sp>
      <p:sp>
        <p:nvSpPr>
          <p:cNvPr id="4" name="Footer Placeholder 3"/>
          <p:cNvSpPr>
            <a:spLocks noGrp="1"/>
          </p:cNvSpPr>
          <p:nvPr>
            <p:ph type="ftr" sz="quarter" idx="11"/>
          </p:nvPr>
        </p:nvSpPr>
        <p:spPr>
          <a:xfrm>
            <a:off x="2167597" y="6480175"/>
            <a:ext cx="5486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22</a:t>
            </a:fld>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912" y="914400"/>
            <a:ext cx="7848600" cy="4648200"/>
          </a:xfrm>
        </p:spPr>
        <p:txBody>
          <a:bodyPr lIns="0" tIns="0" rIns="0" bIns="0">
            <a:noAutofit/>
          </a:bodyPr>
          <a:lstStyle/>
          <a:p>
            <a:pPr algn="ctr">
              <a:buNone/>
            </a:pPr>
            <a:r>
              <a:rPr lang="en-US" sz="2400" b="1" dirty="0" smtClean="0">
                <a:latin typeface="+mj-lt"/>
              </a:rPr>
              <a:t>We are at the end;</a:t>
            </a:r>
            <a:br>
              <a:rPr lang="en-US" sz="2400" b="1" dirty="0" smtClean="0">
                <a:latin typeface="+mj-lt"/>
              </a:rPr>
            </a:br>
            <a:r>
              <a:rPr lang="en-US" sz="2400" b="1" dirty="0" smtClean="0">
                <a:latin typeface="+mj-lt"/>
              </a:rPr>
              <a:t> so that’s it, folks.</a:t>
            </a:r>
          </a:p>
          <a:p>
            <a:pPr marL="457200" indent="-457200" algn="ctr">
              <a:buNone/>
            </a:pPr>
            <a:endParaRPr lang="en-US" sz="2400" b="1" dirty="0" smtClean="0">
              <a:gradFill>
                <a:gsLst>
                  <a:gs pos="0">
                    <a:srgbClr val="8488C4"/>
                  </a:gs>
                  <a:gs pos="53000">
                    <a:srgbClr val="D4DEFF"/>
                  </a:gs>
                  <a:gs pos="83000">
                    <a:srgbClr val="D4DEFF"/>
                  </a:gs>
                  <a:gs pos="100000">
                    <a:srgbClr val="96AB94"/>
                  </a:gs>
                </a:gsLst>
                <a:lin ang="2700000" scaled="0"/>
              </a:gradFill>
              <a:latin typeface="+mj-lt"/>
            </a:endParaRPr>
          </a:p>
          <a:p>
            <a:pPr marL="0" indent="0" algn="ctr">
              <a:spcBef>
                <a:spcPts val="0"/>
              </a:spcBef>
              <a:buNone/>
            </a:pPr>
            <a:r>
              <a:rPr lang="en-US" sz="2400" b="1" dirty="0" smtClean="0">
                <a:latin typeface="+mj-lt"/>
              </a:rPr>
              <a:t> Questions??</a:t>
            </a:r>
            <a:endParaRPr lang="en-US" sz="2400" b="1" dirty="0">
              <a:latin typeface="+mj-lt"/>
            </a:endParaRPr>
          </a:p>
          <a:p>
            <a:pPr marL="0" indent="0" algn="ctr">
              <a:spcBef>
                <a:spcPts val="0"/>
              </a:spcBef>
              <a:buNone/>
            </a:pPr>
            <a:endParaRPr lang="en-US" sz="2400" b="1" dirty="0" smtClean="0">
              <a:latin typeface="+mj-lt"/>
            </a:endParaRPr>
          </a:p>
          <a:p>
            <a:pPr marL="0" indent="0" algn="ctr">
              <a:spcBef>
                <a:spcPts val="0"/>
              </a:spcBef>
              <a:buNone/>
            </a:pPr>
            <a:r>
              <a:rPr lang="en-US" sz="2400" b="1" dirty="0" smtClean="0">
                <a:latin typeface="+mj-lt"/>
              </a:rPr>
              <a:t>After this slide,</a:t>
            </a:r>
            <a:br>
              <a:rPr lang="en-US" sz="2400" b="1" dirty="0" smtClean="0">
                <a:latin typeface="+mj-lt"/>
              </a:rPr>
            </a:br>
            <a:r>
              <a:rPr lang="en-US" sz="2400" b="1" dirty="0" smtClean="0">
                <a:latin typeface="+mj-lt"/>
              </a:rPr>
              <a:t>there are </a:t>
            </a:r>
            <a:r>
              <a:rPr lang="en-US" sz="2400" b="1" dirty="0">
                <a:latin typeface="+mj-lt"/>
              </a:rPr>
              <a:t>9</a:t>
            </a:r>
            <a:r>
              <a:rPr lang="en-US" sz="2400" b="1" dirty="0" smtClean="0">
                <a:latin typeface="+mj-lt"/>
              </a:rPr>
              <a:t> slides (slide-24 to slide-32)</a:t>
            </a:r>
            <a:br>
              <a:rPr lang="en-US" sz="2400" b="1" dirty="0" smtClean="0">
                <a:latin typeface="+mj-lt"/>
              </a:rPr>
            </a:br>
            <a:r>
              <a:rPr lang="en-US" sz="2400" b="1" dirty="0" smtClean="0">
                <a:latin typeface="+mj-lt"/>
              </a:rPr>
              <a:t> that were considered for this presentation.</a:t>
            </a:r>
            <a:br>
              <a:rPr lang="en-US" sz="2400" b="1" dirty="0" smtClean="0">
                <a:latin typeface="+mj-lt"/>
              </a:rPr>
            </a:br>
            <a:r>
              <a:rPr lang="en-US" sz="2400" b="1" dirty="0" smtClean="0">
                <a:latin typeface="+mj-lt"/>
              </a:rPr>
              <a:t>There is much useful, helpful “Yagi” information there.</a:t>
            </a:r>
            <a:br>
              <a:rPr lang="en-US" sz="2400" b="1" dirty="0" smtClean="0">
                <a:latin typeface="+mj-lt"/>
              </a:rPr>
            </a:br>
            <a:r>
              <a:rPr lang="en-US" sz="2400" b="1" dirty="0" smtClean="0">
                <a:latin typeface="+mj-lt"/>
              </a:rPr>
              <a:t>Also quite interesting.</a:t>
            </a:r>
            <a:br>
              <a:rPr lang="en-US" sz="2400" b="1" dirty="0" smtClean="0">
                <a:latin typeface="+mj-lt"/>
              </a:rPr>
            </a:br>
            <a:r>
              <a:rPr lang="en-US" sz="2400" b="1" dirty="0" smtClean="0">
                <a:latin typeface="+mj-lt"/>
              </a:rPr>
              <a:t>I encourage you to take a look.</a:t>
            </a:r>
            <a:br>
              <a:rPr lang="en-US" sz="2400" b="1" dirty="0" smtClean="0">
                <a:latin typeface="+mj-lt"/>
              </a:rPr>
            </a:br>
            <a:r>
              <a:rPr lang="en-US" sz="2400" b="1" dirty="0"/>
              <a:t>All, except the last one, were used in the 2024 Yagi PPT.</a:t>
            </a:r>
            <a:br>
              <a:rPr lang="en-US" sz="2400" b="1" dirty="0"/>
            </a:br>
            <a:endParaRPr lang="en-US" sz="2400" b="1" dirty="0" smtClean="0">
              <a:latin typeface="+mj-lt"/>
            </a:endParaRPr>
          </a:p>
          <a:p>
            <a:pPr marL="0" indent="0" algn="ctr">
              <a:spcBef>
                <a:spcPts val="0"/>
              </a:spcBef>
              <a:buNone/>
            </a:pPr>
            <a:endParaRPr lang="en-US" sz="2800" b="1" dirty="0">
              <a:latin typeface="+mj-lt"/>
            </a:endParaRPr>
          </a:p>
        </p:txBody>
      </p:sp>
      <p:sp>
        <p:nvSpPr>
          <p:cNvPr id="4" name="Footer Placeholder 3"/>
          <p:cNvSpPr>
            <a:spLocks noGrp="1"/>
          </p:cNvSpPr>
          <p:nvPr>
            <p:ph type="ftr" sz="quarter" idx="11"/>
          </p:nvPr>
        </p:nvSpPr>
        <p:spPr>
          <a:xfrm>
            <a:off x="1295400" y="6324600"/>
            <a:ext cx="57912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5" name="Slide Number Placeholder 4"/>
          <p:cNvSpPr>
            <a:spLocks noGrp="1"/>
          </p:cNvSpPr>
          <p:nvPr>
            <p:ph type="sldNum" sz="quarter" idx="12"/>
          </p:nvPr>
        </p:nvSpPr>
        <p:spPr/>
        <p:txBody>
          <a:bodyPr/>
          <a:lstStyle/>
          <a:p>
            <a:fld id="{43F1432A-9C91-47D9-AF01-A6CF3CD9DA11}" type="slidenum">
              <a:rPr lang="en-US" smtClean="0"/>
              <a:pPr/>
              <a:t>23</a:t>
            </a:fld>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lvl="0">
              <a:spcBef>
                <a:spcPts val="0"/>
              </a:spcBef>
              <a:spcAft>
                <a:spcPts val="800"/>
              </a:spcAft>
            </a:pPr>
            <a:r>
              <a:rPr lang="en-US" sz="2000" b="1" u="sng" dirty="0" smtClean="0">
                <a:solidFill>
                  <a:srgbClr val="FF0000"/>
                </a:solidFill>
              </a:rPr>
              <a:t>Dipole-101.</a:t>
            </a:r>
            <a:endParaRPr lang="en-US" sz="2000" b="1" u="sng" dirty="0">
              <a:solidFill>
                <a:srgbClr val="FF0000"/>
              </a:solidFill>
            </a:endParaRPr>
          </a:p>
        </p:txBody>
      </p:sp>
      <p:sp>
        <p:nvSpPr>
          <p:cNvPr id="3" name="Content Placeholder 2"/>
          <p:cNvSpPr>
            <a:spLocks noGrp="1"/>
          </p:cNvSpPr>
          <p:nvPr>
            <p:ph idx="1"/>
          </p:nvPr>
        </p:nvSpPr>
        <p:spPr>
          <a:xfrm>
            <a:off x="152400" y="914400"/>
            <a:ext cx="8915400" cy="5378450"/>
          </a:xfrm>
        </p:spPr>
        <p:txBody>
          <a:bodyPr>
            <a:normAutofit lnSpcReduction="10000"/>
          </a:bodyPr>
          <a:lstStyle/>
          <a:p>
            <a:pPr marL="0" indent="0" algn="ctr">
              <a:buNone/>
            </a:pPr>
            <a:r>
              <a:rPr lang="en-US" sz="2000" dirty="0"/>
              <a:t>The dipole is the basic building block of many </a:t>
            </a:r>
            <a:r>
              <a:rPr lang="en-US" sz="2000" dirty="0" smtClean="0"/>
              <a:t>antennas; true for the </a:t>
            </a:r>
            <a:r>
              <a:rPr lang="en-US" sz="2000" dirty="0" err="1" smtClean="0"/>
              <a:t>yagi-uda</a:t>
            </a:r>
            <a:r>
              <a:rPr lang="en-US" sz="2000" dirty="0" smtClean="0"/>
              <a:t>.</a:t>
            </a:r>
            <a:br>
              <a:rPr lang="en-US" sz="2000" dirty="0" smtClean="0"/>
            </a:br>
            <a:endParaRPr lang="en-US" sz="2000" dirty="0" smtClean="0"/>
          </a:p>
          <a:p>
            <a:pPr marL="0" indent="0" algn="ctr">
              <a:buNone/>
            </a:pPr>
            <a:r>
              <a:rPr lang="en-US" sz="2000" dirty="0"/>
              <a:t>A dipole, in free-space, has </a:t>
            </a:r>
            <a:r>
              <a:rPr lang="en-US" sz="2000" dirty="0" smtClean="0"/>
              <a:t>2.15dBi </a:t>
            </a:r>
            <a:r>
              <a:rPr lang="en-US" sz="2000" dirty="0"/>
              <a:t>gain over </a:t>
            </a:r>
            <a:r>
              <a:rPr lang="en-US" sz="2000" dirty="0" smtClean="0"/>
              <a:t>an </a:t>
            </a:r>
            <a:r>
              <a:rPr lang="en-US" sz="2000" dirty="0"/>
              <a:t>isotropic </a:t>
            </a:r>
            <a:r>
              <a:rPr lang="en-US" sz="2000" dirty="0" smtClean="0"/>
              <a:t>radiator,</a:t>
            </a:r>
            <a:br>
              <a:rPr lang="en-US" sz="2000" dirty="0" smtClean="0"/>
            </a:br>
            <a:r>
              <a:rPr lang="en-US" sz="2000" dirty="0" smtClean="0"/>
              <a:t>which </a:t>
            </a:r>
            <a:r>
              <a:rPr lang="en-US" sz="2000" dirty="0"/>
              <a:t>is a theoretical antenna in free-space</a:t>
            </a:r>
            <a:r>
              <a:rPr lang="en-US" sz="2000" dirty="0" smtClean="0"/>
              <a:t>.</a:t>
            </a:r>
          </a:p>
          <a:p>
            <a:pPr marL="0" indent="0" algn="ctr">
              <a:buNone/>
            </a:pPr>
            <a:r>
              <a:rPr lang="en-US" sz="2000" dirty="0"/>
              <a:t>The notion a dipole has around 2.15 </a:t>
            </a:r>
            <a:r>
              <a:rPr lang="en-US" sz="2000" dirty="0" err="1"/>
              <a:t>dBi</a:t>
            </a:r>
            <a:r>
              <a:rPr lang="en-US" sz="2000" dirty="0"/>
              <a:t> gain is only true for free-space.</a:t>
            </a:r>
          </a:p>
          <a:p>
            <a:pPr marL="0" indent="0" algn="ctr">
              <a:buNone/>
            </a:pPr>
            <a:endParaRPr lang="en-US" sz="2000" dirty="0" smtClean="0"/>
          </a:p>
          <a:p>
            <a:pPr marL="0" indent="0" algn="ctr">
              <a:buNone/>
            </a:pPr>
            <a:r>
              <a:rPr lang="en-US" sz="2000" b="1" dirty="0" smtClean="0">
                <a:solidFill>
                  <a:srgbClr val="FF0000"/>
                </a:solidFill>
              </a:rPr>
              <a:t>But, bringing that dipole down to </a:t>
            </a:r>
            <a:r>
              <a:rPr lang="en-US" sz="2000" b="1" u="sng" dirty="0" smtClean="0">
                <a:solidFill>
                  <a:srgbClr val="FF0000"/>
                </a:solidFill>
              </a:rPr>
              <a:t>one wave-length over good ground</a:t>
            </a:r>
            <a:r>
              <a:rPr lang="en-US" sz="2000" b="1" dirty="0" smtClean="0">
                <a:solidFill>
                  <a:srgbClr val="FF0000"/>
                </a:solidFill>
              </a:rPr>
              <a:t>,</a:t>
            </a:r>
            <a:br>
              <a:rPr lang="en-US" sz="2000" b="1" dirty="0" smtClean="0">
                <a:solidFill>
                  <a:srgbClr val="FF0000"/>
                </a:solidFill>
              </a:rPr>
            </a:br>
            <a:r>
              <a:rPr lang="en-US" sz="2000" b="1" dirty="0" smtClean="0">
                <a:solidFill>
                  <a:srgbClr val="FF0000"/>
                </a:solidFill>
              </a:rPr>
              <a:t> it now </a:t>
            </a:r>
            <a:r>
              <a:rPr lang="en-US" sz="2000" b="1" dirty="0">
                <a:solidFill>
                  <a:srgbClr val="FF0000"/>
                </a:solidFill>
              </a:rPr>
              <a:t>has about </a:t>
            </a:r>
            <a:r>
              <a:rPr lang="en-US" sz="2000" b="1" dirty="0" smtClean="0">
                <a:solidFill>
                  <a:srgbClr val="FF0000"/>
                </a:solidFill>
              </a:rPr>
              <a:t>8 </a:t>
            </a:r>
            <a:r>
              <a:rPr lang="en-US" sz="2000" b="1" dirty="0">
                <a:solidFill>
                  <a:srgbClr val="FF0000"/>
                </a:solidFill>
              </a:rPr>
              <a:t>dB gain over an isotropic </a:t>
            </a:r>
            <a:r>
              <a:rPr lang="en-US" sz="2000" b="1" dirty="0" smtClean="0">
                <a:solidFill>
                  <a:srgbClr val="FF0000"/>
                </a:solidFill>
              </a:rPr>
              <a:t>radiator.</a:t>
            </a:r>
          </a:p>
          <a:p>
            <a:pPr marL="0" indent="0" algn="ctr">
              <a:buNone/>
            </a:pPr>
            <a:r>
              <a:rPr lang="en-US" sz="2000" u="sng" dirty="0" smtClean="0"/>
              <a:t>8dB</a:t>
            </a:r>
            <a:r>
              <a:rPr lang="en-US" sz="2000" dirty="0" smtClean="0"/>
              <a:t> ~= </a:t>
            </a:r>
            <a:r>
              <a:rPr lang="en-US" sz="2000" u="sng" dirty="0" smtClean="0"/>
              <a:t>2.15dBi</a:t>
            </a:r>
            <a:r>
              <a:rPr lang="en-US" sz="2000" dirty="0" smtClean="0"/>
              <a:t> + </a:t>
            </a:r>
            <a:r>
              <a:rPr lang="en-US" sz="2000" u="sng" dirty="0" smtClean="0"/>
              <a:t>3dB from putting it over ground</a:t>
            </a:r>
            <a:r>
              <a:rPr lang="en-US" sz="2000" dirty="0" smtClean="0"/>
              <a:t> + </a:t>
            </a:r>
            <a:r>
              <a:rPr lang="en-US" sz="2000" u="sng" dirty="0" smtClean="0"/>
              <a:t>3dB from ground reflection gain</a:t>
            </a:r>
            <a:r>
              <a:rPr lang="en-US" sz="2000" dirty="0" smtClean="0"/>
              <a:t>.</a:t>
            </a:r>
          </a:p>
          <a:p>
            <a:pPr marL="0" indent="0" algn="ctr">
              <a:buNone/>
            </a:pPr>
            <a:endParaRPr lang="en-US" sz="2000" dirty="0"/>
          </a:p>
          <a:p>
            <a:pPr marL="0" indent="0" algn="ctr">
              <a:buNone/>
            </a:pPr>
            <a:r>
              <a:rPr lang="en-US" sz="2000" dirty="0"/>
              <a:t>Always remember this </a:t>
            </a:r>
            <a:r>
              <a:rPr lang="en-US" sz="2000" dirty="0" smtClean="0"/>
              <a:t>thought when </a:t>
            </a:r>
            <a:r>
              <a:rPr lang="en-US" sz="2000" dirty="0"/>
              <a:t>you see antenna-gain over earth given in </a:t>
            </a:r>
            <a:r>
              <a:rPr lang="en-US" sz="2000" dirty="0" err="1" smtClean="0"/>
              <a:t>dBi</a:t>
            </a:r>
            <a:r>
              <a:rPr lang="en-US" sz="2000" dirty="0" smtClean="0"/>
              <a:t>;</a:t>
            </a:r>
            <a:endParaRPr lang="en-US" sz="2000" dirty="0"/>
          </a:p>
          <a:p>
            <a:pPr marL="0" indent="0" algn="ctr">
              <a:buNone/>
            </a:pPr>
            <a:r>
              <a:rPr lang="en-US" sz="2000" b="1" dirty="0" smtClean="0">
                <a:solidFill>
                  <a:srgbClr val="FF0000"/>
                </a:solidFill>
              </a:rPr>
              <a:t>“If any antenna </a:t>
            </a:r>
            <a:r>
              <a:rPr lang="en-US" sz="2000" b="1" dirty="0">
                <a:solidFill>
                  <a:srgbClr val="FF0000"/>
                </a:solidFill>
              </a:rPr>
              <a:t>over earth shows a </a:t>
            </a:r>
            <a:r>
              <a:rPr lang="en-US" sz="2000" b="1" dirty="0" smtClean="0">
                <a:solidFill>
                  <a:srgbClr val="FF0000"/>
                </a:solidFill>
              </a:rPr>
              <a:t>‘gain’ </a:t>
            </a:r>
            <a:r>
              <a:rPr lang="en-US" sz="2000" b="1" dirty="0">
                <a:solidFill>
                  <a:srgbClr val="FF0000"/>
                </a:solidFill>
              </a:rPr>
              <a:t>of about </a:t>
            </a:r>
            <a:r>
              <a:rPr lang="en-US" sz="2000" b="1" dirty="0" smtClean="0">
                <a:solidFill>
                  <a:srgbClr val="FF0000"/>
                </a:solidFill>
              </a:rPr>
              <a:t>8 </a:t>
            </a:r>
            <a:r>
              <a:rPr lang="en-US" sz="2000" b="1" dirty="0" err="1">
                <a:solidFill>
                  <a:srgbClr val="FF0000"/>
                </a:solidFill>
              </a:rPr>
              <a:t>dBi</a:t>
            </a:r>
            <a:r>
              <a:rPr lang="en-US" sz="2000" b="1" dirty="0" smtClean="0">
                <a:solidFill>
                  <a:srgbClr val="FF0000"/>
                </a:solidFill>
              </a:rPr>
              <a:t>,</a:t>
            </a:r>
            <a:br>
              <a:rPr lang="en-US" sz="2000" b="1" dirty="0" smtClean="0">
                <a:solidFill>
                  <a:srgbClr val="FF0000"/>
                </a:solidFill>
              </a:rPr>
            </a:br>
            <a:r>
              <a:rPr lang="en-US" sz="2000" b="1" dirty="0" smtClean="0">
                <a:solidFill>
                  <a:srgbClr val="FF0000"/>
                </a:solidFill>
              </a:rPr>
              <a:t> its  gain is doing no better than a dipole.”</a:t>
            </a:r>
          </a:p>
          <a:p>
            <a:pPr marL="0" indent="0" algn="ctr">
              <a:buNone/>
            </a:pPr>
            <a:r>
              <a:rPr lang="en-US" sz="2000" dirty="0" smtClean="0"/>
              <a:t>That said,</a:t>
            </a:r>
            <a:br>
              <a:rPr lang="en-US" sz="2000" dirty="0" smtClean="0"/>
            </a:br>
            <a:r>
              <a:rPr lang="en-US" sz="2000" dirty="0" smtClean="0"/>
              <a:t> it may have other redeeming qualities as we have seen on the previous slide.</a:t>
            </a:r>
            <a:endParaRPr lang="en-US" sz="2000" dirty="0"/>
          </a:p>
          <a:p>
            <a:pPr marL="0" indent="0" algn="ctr">
              <a:buNone/>
            </a:pPr>
            <a:endParaRPr lang="en-US" sz="2000" dirty="0"/>
          </a:p>
          <a:p>
            <a:pPr marL="0" indent="0" algn="ctr">
              <a:buNone/>
            </a:pPr>
            <a:r>
              <a:rPr lang="en-US" sz="1400" dirty="0" smtClean="0"/>
              <a:t>(The above material is adapted from websites by W8JI &amp; OH6BG.)</a:t>
            </a:r>
          </a:p>
          <a:p>
            <a:pPr marL="0" indent="0">
              <a:buNone/>
            </a:pPr>
            <a:endParaRPr lang="en-US" sz="2000" dirty="0"/>
          </a:p>
          <a:p>
            <a:pPr marL="0" indent="0">
              <a:buNone/>
            </a:pPr>
            <a:endParaRPr lang="en-US" sz="2000" dirty="0"/>
          </a:p>
          <a:p>
            <a:pPr marL="0" indent="0">
              <a:buNone/>
            </a:pPr>
            <a:endParaRPr lang="en-US" sz="2000" dirty="0"/>
          </a:p>
        </p:txBody>
      </p:sp>
      <p:sp>
        <p:nvSpPr>
          <p:cNvPr id="5" name="Footer Placeholder 4"/>
          <p:cNvSpPr>
            <a:spLocks noGrp="1"/>
          </p:cNvSpPr>
          <p:nvPr>
            <p:ph type="ftr" sz="quarter" idx="11"/>
          </p:nvPr>
        </p:nvSpPr>
        <p:spPr>
          <a:xfrm>
            <a:off x="1143000" y="6324600"/>
            <a:ext cx="59436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24</a:t>
            </a:fld>
            <a:endParaRPr lang="en-US"/>
          </a:p>
        </p:txBody>
      </p:sp>
    </p:spTree>
    <p:extLst>
      <p:ext uri="{BB962C8B-B14F-4D97-AF65-F5344CB8AC3E}">
        <p14:creationId xmlns:p14="http://schemas.microsoft.com/office/powerpoint/2010/main" val="405650099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600200" y="6324600"/>
            <a:ext cx="5486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25</a:t>
            </a:fld>
            <a:endParaRPr lang="en-US"/>
          </a:p>
        </p:txBody>
      </p:sp>
      <p:sp>
        <p:nvSpPr>
          <p:cNvPr id="3" name="Title 2"/>
          <p:cNvSpPr>
            <a:spLocks noGrp="1"/>
          </p:cNvSpPr>
          <p:nvPr>
            <p:ph type="title"/>
          </p:nvPr>
        </p:nvSpPr>
        <p:spPr>
          <a:xfrm>
            <a:off x="457200" y="-34810"/>
            <a:ext cx="8229600" cy="561909"/>
          </a:xfrm>
        </p:spPr>
        <p:txBody>
          <a:bodyPr>
            <a:normAutofit/>
          </a:bodyPr>
          <a:lstStyle/>
          <a:p>
            <a:pPr>
              <a:spcAft>
                <a:spcPts val="800"/>
              </a:spcAft>
            </a:pPr>
            <a:r>
              <a:rPr lang="en-US" sz="2400" u="sng" dirty="0" smtClean="0">
                <a:solidFill>
                  <a:srgbClr val="FF0000"/>
                </a:solidFill>
                <a:latin typeface="Calibri" panose="020F0502020204030204" pitchFamily="34" charset="0"/>
              </a:rPr>
              <a:t>What </a:t>
            </a:r>
            <a:r>
              <a:rPr lang="en-US" sz="2400" u="sng" dirty="0">
                <a:solidFill>
                  <a:srgbClr val="FF0000"/>
                </a:solidFill>
                <a:latin typeface="Calibri" panose="020F0502020204030204" pitchFamily="34" charset="0"/>
              </a:rPr>
              <a:t>are </a:t>
            </a:r>
            <a:r>
              <a:rPr lang="en-US" sz="2400" u="sng" dirty="0" smtClean="0">
                <a:solidFill>
                  <a:srgbClr val="FF0000"/>
                </a:solidFill>
                <a:latin typeface="Calibri" panose="020F0502020204030204" pitchFamily="34" charset="0"/>
              </a:rPr>
              <a:t>the names of its </a:t>
            </a:r>
            <a:r>
              <a:rPr lang="en-US" sz="2400" u="sng" dirty="0">
                <a:solidFill>
                  <a:srgbClr val="FF0000"/>
                </a:solidFill>
                <a:latin typeface="Calibri" panose="020F0502020204030204" pitchFamily="34" charset="0"/>
              </a:rPr>
              <a:t>parts</a:t>
            </a:r>
            <a:r>
              <a:rPr lang="en-US" sz="2400" u="sng" dirty="0" smtClean="0">
                <a:solidFill>
                  <a:srgbClr val="FF0000"/>
                </a:solidFill>
                <a:latin typeface="Calibri" panose="020F0502020204030204" pitchFamily="34" charset="0"/>
              </a:rPr>
              <a:t>? </a:t>
            </a:r>
            <a:endParaRPr lang="en-US" sz="2400" u="sng" dirty="0">
              <a:solidFill>
                <a:srgbClr val="FF0000"/>
              </a:solidFill>
              <a:latin typeface="arial" panose="020B0604020202020204" pitchFamily="34" charset="0"/>
            </a:endParaRPr>
          </a:p>
        </p:txBody>
      </p:sp>
      <p:pic>
        <p:nvPicPr>
          <p:cNvPr id="8194" name="Picture 2" descr="Diagram showing the basic concept behind the Yagi-Uda antenna showing the driven element, reflector and dir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73634"/>
            <a:ext cx="2952750" cy="19907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2876530"/>
            <a:ext cx="8763000" cy="3416320"/>
          </a:xfrm>
          <a:prstGeom prst="rect">
            <a:avLst/>
          </a:prstGeom>
          <a:noFill/>
        </p:spPr>
        <p:txBody>
          <a:bodyPr wrap="square" rtlCol="0">
            <a:spAutoFit/>
          </a:bodyPr>
          <a:lstStyle/>
          <a:p>
            <a:pPr algn="ctr"/>
            <a:r>
              <a:rPr lang="en-US" dirty="0" smtClean="0"/>
              <a:t>The Yagi-</a:t>
            </a:r>
            <a:r>
              <a:rPr lang="en-US" dirty="0" err="1" smtClean="0"/>
              <a:t>Uda</a:t>
            </a:r>
            <a:r>
              <a:rPr lang="en-US" dirty="0" smtClean="0"/>
              <a:t> antenna design has a </a:t>
            </a:r>
            <a:r>
              <a:rPr lang="en-US" u="sng" dirty="0" smtClean="0"/>
              <a:t>dipole</a:t>
            </a:r>
            <a:r>
              <a:rPr lang="en-US" dirty="0" smtClean="0"/>
              <a:t> as the main radiating or </a:t>
            </a:r>
            <a:r>
              <a:rPr lang="en-US" b="1" dirty="0" smtClean="0"/>
              <a:t>driven-element</a:t>
            </a:r>
            <a:r>
              <a:rPr lang="en-US" dirty="0" smtClean="0"/>
              <a:t>.</a:t>
            </a:r>
            <a:br>
              <a:rPr lang="en-US" dirty="0" smtClean="0"/>
            </a:br>
            <a:r>
              <a:rPr lang="en-US" dirty="0" smtClean="0"/>
              <a:t>Another name you may see or hear used for this part is “</a:t>
            </a:r>
            <a:r>
              <a:rPr lang="en-US" b="1" dirty="0" smtClean="0"/>
              <a:t>driver</a:t>
            </a:r>
            <a:r>
              <a:rPr lang="en-US" dirty="0" smtClean="0"/>
              <a:t>”. </a:t>
            </a:r>
          </a:p>
          <a:p>
            <a:pPr algn="ctr"/>
            <a:r>
              <a:rPr lang="en-US" dirty="0" smtClean="0"/>
              <a:t> </a:t>
            </a:r>
          </a:p>
          <a:p>
            <a:pPr algn="ctr"/>
            <a:r>
              <a:rPr lang="en-US" dirty="0" smtClean="0"/>
              <a:t>‘Parasitic-elements’ called “</a:t>
            </a:r>
            <a:r>
              <a:rPr lang="en-US" b="1" dirty="0" smtClean="0"/>
              <a:t>reflector</a:t>
            </a:r>
            <a:r>
              <a:rPr lang="en-US" dirty="0" smtClean="0"/>
              <a:t>” and “</a:t>
            </a:r>
            <a:r>
              <a:rPr lang="en-US" b="1" dirty="0" smtClean="0"/>
              <a:t>director</a:t>
            </a:r>
            <a:r>
              <a:rPr lang="en-US" dirty="0" smtClean="0"/>
              <a:t>” are added,</a:t>
            </a:r>
            <a:br>
              <a:rPr lang="en-US" dirty="0" smtClean="0"/>
            </a:br>
            <a:r>
              <a:rPr lang="en-US" dirty="0" smtClean="0"/>
              <a:t> which are not directly connected to the driven element.</a:t>
            </a:r>
          </a:p>
          <a:p>
            <a:pPr algn="ctr"/>
            <a:endParaRPr lang="en-US" dirty="0" smtClean="0"/>
          </a:p>
          <a:p>
            <a:pPr algn="ctr"/>
            <a:r>
              <a:rPr lang="en-US" dirty="0"/>
              <a:t>The </a:t>
            </a:r>
            <a:r>
              <a:rPr lang="en-US" b="1" dirty="0" smtClean="0"/>
              <a:t>boom</a:t>
            </a:r>
            <a:r>
              <a:rPr lang="en-US" dirty="0" smtClean="0"/>
              <a:t>, of necessity, must be structurally sound and so is typically conductive metal;</a:t>
            </a:r>
            <a:br>
              <a:rPr lang="en-US" dirty="0" smtClean="0"/>
            </a:br>
            <a:r>
              <a:rPr lang="en-US" dirty="0" smtClean="0"/>
              <a:t>the boom is electrically at ground potential.</a:t>
            </a:r>
          </a:p>
          <a:p>
            <a:pPr algn="ctr"/>
            <a:r>
              <a:rPr lang="en-US" dirty="0" smtClean="0"/>
              <a:t/>
            </a:r>
            <a:br>
              <a:rPr lang="en-US" dirty="0" smtClean="0"/>
            </a:br>
            <a:r>
              <a:rPr lang="en-US" dirty="0" smtClean="0"/>
              <a:t>The </a:t>
            </a:r>
            <a:r>
              <a:rPr lang="en-US" dirty="0" err="1" smtClean="0"/>
              <a:t>yagi</a:t>
            </a:r>
            <a:r>
              <a:rPr lang="en-US" dirty="0" smtClean="0"/>
              <a:t> shown above has four elements…</a:t>
            </a:r>
            <a:br>
              <a:rPr lang="en-US" dirty="0" smtClean="0"/>
            </a:br>
            <a:r>
              <a:rPr lang="en-US" dirty="0" smtClean="0"/>
              <a:t>one “</a:t>
            </a:r>
            <a:r>
              <a:rPr lang="en-US" b="1" dirty="0" smtClean="0"/>
              <a:t>reflector</a:t>
            </a:r>
            <a:r>
              <a:rPr lang="en-US" dirty="0" smtClean="0"/>
              <a:t>”, one “</a:t>
            </a:r>
            <a:r>
              <a:rPr lang="en-US" b="1" dirty="0" smtClean="0"/>
              <a:t>driver</a:t>
            </a:r>
            <a:r>
              <a:rPr lang="en-US" dirty="0" smtClean="0"/>
              <a:t>”, and two “</a:t>
            </a:r>
            <a:r>
              <a:rPr lang="en-US" b="1" dirty="0" smtClean="0"/>
              <a:t>directors</a:t>
            </a:r>
            <a:r>
              <a:rPr lang="en-US" dirty="0" smtClean="0"/>
              <a:t>” </a:t>
            </a:r>
            <a:br>
              <a:rPr lang="en-US" dirty="0" smtClean="0"/>
            </a:br>
            <a:r>
              <a:rPr lang="en-US" dirty="0" smtClean="0"/>
              <a:t>and so is called a “four-element </a:t>
            </a:r>
            <a:r>
              <a:rPr lang="en-US" dirty="0" err="1" smtClean="0"/>
              <a:t>yagi</a:t>
            </a:r>
            <a:r>
              <a:rPr lang="en-US" dirty="0" smtClean="0"/>
              <a:t>”.</a:t>
            </a:r>
            <a:endParaRPr lang="en-US" dirty="0"/>
          </a:p>
        </p:txBody>
      </p:sp>
      <p:cxnSp>
        <p:nvCxnSpPr>
          <p:cNvPr id="18" name="Straight Arrow Connector 17"/>
          <p:cNvCxnSpPr/>
          <p:nvPr/>
        </p:nvCxnSpPr>
        <p:spPr>
          <a:xfrm flipH="1" flipV="1">
            <a:off x="4038601" y="2409846"/>
            <a:ext cx="81302" cy="561954"/>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flipH="1" flipV="1">
            <a:off x="4783423" y="2333646"/>
            <a:ext cx="761063" cy="14763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486401" y="2287110"/>
            <a:ext cx="210016" cy="15228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V="1">
            <a:off x="2998175" y="2688272"/>
            <a:ext cx="1400154" cy="843301"/>
          </a:xfrm>
          <a:prstGeom prst="curvedConnector3">
            <a:avLst>
              <a:gd name="adj1" fmla="val 38775"/>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2539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0" y="6324600"/>
            <a:ext cx="55626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26</a:t>
            </a:fld>
            <a:endParaRPr lang="en-US"/>
          </a:p>
        </p:txBody>
      </p:sp>
      <p:pic>
        <p:nvPicPr>
          <p:cNvPr id="1026" name="Picture 2" descr="Yagi radi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3868721"/>
            <a:ext cx="1457325" cy="1609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k4kio.com/wp-content/uploads/2014/07/Yagi-dri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306445"/>
            <a:ext cx="1659103" cy="19271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17322" y="1584666"/>
            <a:ext cx="6869278" cy="1323439"/>
          </a:xfrm>
          <a:prstGeom prst="rect">
            <a:avLst/>
          </a:prstGeom>
        </p:spPr>
        <p:txBody>
          <a:bodyPr wrap="square">
            <a:spAutoFit/>
          </a:bodyPr>
          <a:lstStyle/>
          <a:p>
            <a:pPr algn="ctr"/>
            <a:r>
              <a:rPr lang="en-US" sz="1600" dirty="0" smtClean="0">
                <a:solidFill>
                  <a:srgbClr val="333333"/>
                </a:solidFill>
                <a:latin typeface="Droid Sans"/>
              </a:rPr>
              <a:t>A </a:t>
            </a:r>
            <a:r>
              <a:rPr lang="en-US" sz="1600" dirty="0">
                <a:solidFill>
                  <a:srgbClr val="333333"/>
                </a:solidFill>
                <a:latin typeface="Droid Sans"/>
              </a:rPr>
              <a:t>two element Yagi has a </a:t>
            </a:r>
            <a:r>
              <a:rPr lang="en-US" sz="1600" b="1" dirty="0">
                <a:solidFill>
                  <a:srgbClr val="333333"/>
                </a:solidFill>
                <a:latin typeface="Droid Sans"/>
              </a:rPr>
              <a:t>driver</a:t>
            </a:r>
            <a:r>
              <a:rPr lang="en-US" sz="1600" dirty="0">
                <a:solidFill>
                  <a:srgbClr val="333333"/>
                </a:solidFill>
                <a:latin typeface="Droid Sans"/>
              </a:rPr>
              <a:t> and a </a:t>
            </a:r>
            <a:r>
              <a:rPr lang="en-US" sz="1600" b="1" dirty="0">
                <a:solidFill>
                  <a:srgbClr val="333333"/>
                </a:solidFill>
                <a:latin typeface="Droid Sans"/>
              </a:rPr>
              <a:t>reflector</a:t>
            </a:r>
            <a:r>
              <a:rPr lang="en-US" sz="1600" dirty="0">
                <a:solidFill>
                  <a:srgbClr val="333333"/>
                </a:solidFill>
                <a:latin typeface="Droid Sans"/>
              </a:rPr>
              <a:t> made of aluminum tubing that is mounted on a boom and supported by a mast. </a:t>
            </a:r>
            <a:r>
              <a:rPr lang="en-US" sz="1600" dirty="0" smtClean="0">
                <a:solidFill>
                  <a:srgbClr val="333333"/>
                </a:solidFill>
                <a:latin typeface="Droid Sans"/>
              </a:rPr>
              <a:t> </a:t>
            </a:r>
          </a:p>
          <a:p>
            <a:pPr algn="ctr"/>
            <a:r>
              <a:rPr lang="en-US" sz="1600" dirty="0" smtClean="0">
                <a:solidFill>
                  <a:srgbClr val="333333"/>
                </a:solidFill>
                <a:latin typeface="Droid Sans"/>
              </a:rPr>
              <a:t/>
            </a:r>
            <a:br>
              <a:rPr lang="en-US" sz="1600" dirty="0" smtClean="0">
                <a:solidFill>
                  <a:srgbClr val="333333"/>
                </a:solidFill>
                <a:latin typeface="Droid Sans"/>
              </a:rPr>
            </a:br>
            <a:r>
              <a:rPr lang="en-US" sz="1600" dirty="0" smtClean="0">
                <a:solidFill>
                  <a:srgbClr val="333333"/>
                </a:solidFill>
                <a:latin typeface="Droid Sans"/>
              </a:rPr>
              <a:t>Basically</a:t>
            </a:r>
            <a:r>
              <a:rPr lang="en-US" sz="1600" dirty="0">
                <a:solidFill>
                  <a:srgbClr val="333333"/>
                </a:solidFill>
                <a:latin typeface="Droid Sans"/>
              </a:rPr>
              <a:t>, the </a:t>
            </a:r>
            <a:r>
              <a:rPr lang="en-US" sz="1600" b="1" dirty="0">
                <a:solidFill>
                  <a:srgbClr val="333333"/>
                </a:solidFill>
                <a:latin typeface="Droid Sans"/>
              </a:rPr>
              <a:t>driven element </a:t>
            </a:r>
            <a:r>
              <a:rPr lang="en-US" sz="1600" dirty="0">
                <a:solidFill>
                  <a:srgbClr val="333333"/>
                </a:solidFill>
                <a:latin typeface="Droid Sans"/>
              </a:rPr>
              <a:t>configured as a dipole </a:t>
            </a:r>
            <a:r>
              <a:rPr lang="en-US" sz="1600" dirty="0" smtClean="0">
                <a:solidFill>
                  <a:srgbClr val="333333"/>
                </a:solidFill>
                <a:latin typeface="Droid Sans"/>
              </a:rPr>
              <a:t>radiates</a:t>
            </a:r>
          </a:p>
          <a:p>
            <a:pPr algn="ctr"/>
            <a:r>
              <a:rPr lang="en-US" sz="1600" dirty="0" smtClean="0">
                <a:solidFill>
                  <a:srgbClr val="333333"/>
                </a:solidFill>
                <a:latin typeface="Droid Sans"/>
              </a:rPr>
              <a:t> </a:t>
            </a:r>
            <a:r>
              <a:rPr lang="en-US" sz="1600" dirty="0">
                <a:solidFill>
                  <a:srgbClr val="333333"/>
                </a:solidFill>
                <a:latin typeface="Droid Sans"/>
              </a:rPr>
              <a:t>in both directions broadside to its axis as shown in </a:t>
            </a:r>
            <a:r>
              <a:rPr lang="en-US" sz="1600" dirty="0" smtClean="0">
                <a:solidFill>
                  <a:srgbClr val="333333"/>
                </a:solidFill>
                <a:latin typeface="Droid Sans"/>
              </a:rPr>
              <a:t>orange.</a:t>
            </a:r>
            <a:r>
              <a:rPr lang="en-US" sz="1600" dirty="0">
                <a:solidFill>
                  <a:srgbClr val="333333"/>
                </a:solidFill>
                <a:latin typeface="Droid Sans"/>
              </a:rPr>
              <a:t> </a:t>
            </a:r>
            <a:endParaRPr lang="en-US" sz="1600" dirty="0"/>
          </a:p>
        </p:txBody>
      </p:sp>
      <p:sp>
        <p:nvSpPr>
          <p:cNvPr id="13" name="Rectangle 12"/>
          <p:cNvSpPr/>
          <p:nvPr/>
        </p:nvSpPr>
        <p:spPr>
          <a:xfrm>
            <a:off x="45386" y="4860989"/>
            <a:ext cx="4960682" cy="369332"/>
          </a:xfrm>
          <a:prstGeom prst="rect">
            <a:avLst/>
          </a:prstGeom>
        </p:spPr>
        <p:txBody>
          <a:bodyPr wrap="square">
            <a:spAutoFit/>
          </a:bodyPr>
          <a:lstStyle/>
          <a:p>
            <a:r>
              <a:rPr lang="en-US" dirty="0">
                <a:solidFill>
                  <a:srgbClr val="333333"/>
                </a:solidFill>
                <a:latin typeface="Droid Sans"/>
              </a:rPr>
              <a:t> </a:t>
            </a:r>
            <a:endParaRPr lang="en-US" sz="1600" dirty="0"/>
          </a:p>
        </p:txBody>
      </p:sp>
      <p:sp>
        <p:nvSpPr>
          <p:cNvPr id="14" name="TextBox 13"/>
          <p:cNvSpPr txBox="1"/>
          <p:nvPr/>
        </p:nvSpPr>
        <p:spPr>
          <a:xfrm>
            <a:off x="-30734" y="3792668"/>
            <a:ext cx="7781925" cy="584775"/>
          </a:xfrm>
          <a:prstGeom prst="rect">
            <a:avLst/>
          </a:prstGeom>
          <a:noFill/>
        </p:spPr>
        <p:txBody>
          <a:bodyPr wrap="square" rtlCol="0">
            <a:spAutoFit/>
          </a:bodyPr>
          <a:lstStyle/>
          <a:p>
            <a:pPr algn="ctr"/>
            <a:r>
              <a:rPr lang="en-US" sz="1600" dirty="0">
                <a:solidFill>
                  <a:srgbClr val="333333"/>
                </a:solidFill>
                <a:latin typeface="Droid Sans"/>
              </a:rPr>
              <a:t>When the RF wave strikes the reflector element, </a:t>
            </a:r>
            <a:endParaRPr lang="en-US" sz="1600" dirty="0" smtClean="0">
              <a:solidFill>
                <a:srgbClr val="333333"/>
              </a:solidFill>
              <a:latin typeface="Droid Sans"/>
            </a:endParaRPr>
          </a:p>
          <a:p>
            <a:pPr algn="ctr"/>
            <a:r>
              <a:rPr lang="en-US" sz="1600" dirty="0" smtClean="0">
                <a:solidFill>
                  <a:srgbClr val="333333"/>
                </a:solidFill>
                <a:latin typeface="Droid Sans"/>
              </a:rPr>
              <a:t>it </a:t>
            </a:r>
            <a:r>
              <a:rPr lang="en-US" sz="1600" dirty="0">
                <a:solidFill>
                  <a:srgbClr val="333333"/>
                </a:solidFill>
                <a:latin typeface="Droid Sans"/>
              </a:rPr>
              <a:t>induces current in the reflector causing it to radiate </a:t>
            </a:r>
            <a:r>
              <a:rPr lang="en-US" sz="1600" dirty="0" smtClean="0">
                <a:solidFill>
                  <a:srgbClr val="333333"/>
                </a:solidFill>
                <a:latin typeface="Droid Sans"/>
              </a:rPr>
              <a:t>also in </a:t>
            </a:r>
            <a:r>
              <a:rPr lang="en-US" sz="1600" dirty="0">
                <a:solidFill>
                  <a:srgbClr val="333333"/>
                </a:solidFill>
                <a:latin typeface="Droid Sans"/>
              </a:rPr>
              <a:t>both </a:t>
            </a:r>
            <a:r>
              <a:rPr lang="en-US" sz="1600" dirty="0" smtClean="0">
                <a:solidFill>
                  <a:srgbClr val="333333"/>
                </a:solidFill>
                <a:latin typeface="Droid Sans"/>
              </a:rPr>
              <a:t>directions </a:t>
            </a:r>
            <a:r>
              <a:rPr lang="en-US" sz="1600" dirty="0">
                <a:solidFill>
                  <a:srgbClr val="333333"/>
                </a:solidFill>
                <a:latin typeface="Droid Sans"/>
              </a:rPr>
              <a:t>(green</a:t>
            </a:r>
            <a:r>
              <a:rPr lang="en-US" sz="1600" dirty="0" smtClean="0">
                <a:solidFill>
                  <a:srgbClr val="333333"/>
                </a:solidFill>
                <a:latin typeface="Droid Sans"/>
              </a:rPr>
              <a:t>).</a:t>
            </a:r>
            <a:endParaRPr lang="en-US" dirty="0"/>
          </a:p>
        </p:txBody>
      </p:sp>
      <p:sp>
        <p:nvSpPr>
          <p:cNvPr id="15" name="Title 2"/>
          <p:cNvSpPr>
            <a:spLocks noGrp="1"/>
          </p:cNvSpPr>
          <p:nvPr>
            <p:ph type="title"/>
          </p:nvPr>
        </p:nvSpPr>
        <p:spPr>
          <a:xfrm>
            <a:off x="45386" y="147587"/>
            <a:ext cx="8991600" cy="561909"/>
          </a:xfrm>
        </p:spPr>
        <p:txBody>
          <a:bodyPr>
            <a:normAutofit/>
          </a:bodyPr>
          <a:lstStyle/>
          <a:p>
            <a:pPr>
              <a:spcAft>
                <a:spcPts val="800"/>
              </a:spcAft>
            </a:pPr>
            <a:r>
              <a:rPr lang="en-US" sz="2400" u="sng" dirty="0" smtClean="0">
                <a:solidFill>
                  <a:srgbClr val="FF0000"/>
                </a:solidFill>
                <a:latin typeface="Calibri" panose="020F0502020204030204" pitchFamily="34" charset="0"/>
              </a:rPr>
              <a:t>How it </a:t>
            </a:r>
            <a:r>
              <a:rPr lang="en-US" sz="2400" u="sng" dirty="0" err="1" smtClean="0">
                <a:solidFill>
                  <a:srgbClr val="FF0000"/>
                </a:solidFill>
                <a:latin typeface="Calibri" panose="020F0502020204030204" pitchFamily="34" charset="0"/>
              </a:rPr>
              <a:t>works..a</a:t>
            </a:r>
            <a:r>
              <a:rPr lang="en-US" sz="2400" u="sng" dirty="0" smtClean="0">
                <a:solidFill>
                  <a:srgbClr val="FF0000"/>
                </a:solidFill>
                <a:latin typeface="Calibri" panose="020F0502020204030204" pitchFamily="34" charset="0"/>
              </a:rPr>
              <a:t> different look; this is copied, with editing, from K4KIO.</a:t>
            </a:r>
            <a:endParaRPr lang="en-US" sz="2400"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5451079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71600" y="6324600"/>
            <a:ext cx="57150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27</a:t>
            </a:fld>
            <a:endParaRPr lang="en-US"/>
          </a:p>
        </p:txBody>
      </p:sp>
      <p:sp>
        <p:nvSpPr>
          <p:cNvPr id="3" name="Title 2"/>
          <p:cNvSpPr>
            <a:spLocks noGrp="1"/>
          </p:cNvSpPr>
          <p:nvPr>
            <p:ph type="title"/>
          </p:nvPr>
        </p:nvSpPr>
        <p:spPr>
          <a:xfrm>
            <a:off x="2438400" y="0"/>
            <a:ext cx="3733800" cy="561909"/>
          </a:xfrm>
        </p:spPr>
        <p:txBody>
          <a:bodyPr>
            <a:normAutofit/>
          </a:bodyPr>
          <a:lstStyle/>
          <a:p>
            <a:pPr>
              <a:spcAft>
                <a:spcPts val="800"/>
              </a:spcAft>
            </a:pPr>
            <a:r>
              <a:rPr lang="en-US" sz="2400" u="sng" dirty="0" smtClean="0">
                <a:solidFill>
                  <a:srgbClr val="FF0000"/>
                </a:solidFill>
                <a:latin typeface="Calibri" panose="020F0502020204030204" pitchFamily="34" charset="0"/>
              </a:rPr>
              <a:t>Finally….how it works.</a:t>
            </a:r>
            <a:endParaRPr lang="en-US" sz="2400" u="sng" dirty="0">
              <a:solidFill>
                <a:srgbClr val="FF0000"/>
              </a:solidFill>
              <a:latin typeface="arial" panose="020B0604020202020204" pitchFamily="34" charset="0"/>
            </a:endParaRPr>
          </a:p>
        </p:txBody>
      </p:sp>
      <p:sp>
        <p:nvSpPr>
          <p:cNvPr id="2" name="TextBox 1"/>
          <p:cNvSpPr txBox="1"/>
          <p:nvPr/>
        </p:nvSpPr>
        <p:spPr>
          <a:xfrm>
            <a:off x="76200" y="484366"/>
            <a:ext cx="9067800" cy="6186309"/>
          </a:xfrm>
          <a:prstGeom prst="rect">
            <a:avLst/>
          </a:prstGeom>
          <a:noFill/>
        </p:spPr>
        <p:txBody>
          <a:bodyPr wrap="square" rtlCol="0">
            <a:spAutoFit/>
          </a:bodyPr>
          <a:lstStyle/>
          <a:p>
            <a:pPr algn="ctr"/>
            <a:r>
              <a:rPr lang="en-US" dirty="0" smtClean="0"/>
              <a:t>We need to talk about some basic stuff here to get ready for the next slide.</a:t>
            </a:r>
            <a:br>
              <a:rPr lang="en-US" dirty="0" smtClean="0"/>
            </a:br>
            <a:r>
              <a:rPr lang="en-US" dirty="0" smtClean="0"/>
              <a:t/>
            </a:r>
            <a:br>
              <a:rPr lang="en-US" dirty="0" smtClean="0"/>
            </a:br>
            <a:r>
              <a:rPr lang="en-US" dirty="0" smtClean="0"/>
              <a:t>1. This #1 has nothing to do with a </a:t>
            </a:r>
            <a:r>
              <a:rPr lang="en-US" dirty="0" err="1" smtClean="0"/>
              <a:t>yagi</a:t>
            </a:r>
            <a:r>
              <a:rPr lang="en-US" dirty="0" smtClean="0"/>
              <a:t>…just leading up to something.</a:t>
            </a:r>
            <a:br>
              <a:rPr lang="en-US" dirty="0" smtClean="0"/>
            </a:br>
            <a:r>
              <a:rPr lang="en-US" dirty="0" smtClean="0"/>
              <a:t>Lets say we have a resistor connected across a battery’s terminals.</a:t>
            </a:r>
            <a:br>
              <a:rPr lang="en-US" dirty="0" smtClean="0"/>
            </a:br>
            <a:r>
              <a:rPr lang="en-US" dirty="0" smtClean="0"/>
              <a:t>Direct-current (DC) will flow thru that resistor and its wires.</a:t>
            </a:r>
            <a:br>
              <a:rPr lang="en-US" dirty="0" smtClean="0"/>
            </a:br>
            <a:r>
              <a:rPr lang="en-US" dirty="0" smtClean="0"/>
              <a:t>The electrons in direct-current move in </a:t>
            </a:r>
            <a:r>
              <a:rPr lang="en-US" b="1" u="sng" dirty="0" smtClean="0"/>
              <a:t>one</a:t>
            </a:r>
            <a:r>
              <a:rPr lang="en-US" dirty="0" smtClean="0"/>
              <a:t> direction, </a:t>
            </a:r>
            <a:br>
              <a:rPr lang="en-US" dirty="0" smtClean="0"/>
            </a:br>
            <a:r>
              <a:rPr lang="en-US" dirty="0" smtClean="0"/>
              <a:t>namely from the battery’s negative-terminal thru the resistor to the battery’s positive-terminal.</a:t>
            </a:r>
            <a:br>
              <a:rPr lang="en-US" dirty="0" smtClean="0"/>
            </a:br>
            <a:r>
              <a:rPr lang="en-US" dirty="0" smtClean="0"/>
              <a:t>Those </a:t>
            </a:r>
            <a:r>
              <a:rPr lang="en-US" dirty="0"/>
              <a:t>moving </a:t>
            </a:r>
            <a:r>
              <a:rPr lang="en-US" dirty="0" smtClean="0"/>
              <a:t>electrons are making something special happen.</a:t>
            </a:r>
            <a:br>
              <a:rPr lang="en-US" dirty="0" smtClean="0"/>
            </a:br>
            <a:r>
              <a:rPr lang="en-US" dirty="0" smtClean="0"/>
              <a:t>There is a magnetic-field </a:t>
            </a:r>
            <a:r>
              <a:rPr lang="en-US" dirty="0"/>
              <a:t>around </a:t>
            </a:r>
            <a:r>
              <a:rPr lang="en-US" dirty="0" smtClean="0"/>
              <a:t>the wire…it is static…fixed in position and time.</a:t>
            </a:r>
          </a:p>
          <a:p>
            <a:pPr algn="ctr"/>
            <a:endParaRPr lang="en-US" dirty="0"/>
          </a:p>
          <a:p>
            <a:pPr algn="ctr"/>
            <a:r>
              <a:rPr lang="en-US" dirty="0" smtClean="0"/>
              <a:t>2. Lets now replace that battery with Alternating-Current (AC), say at 7 </a:t>
            </a:r>
            <a:r>
              <a:rPr lang="en-US" dirty="0" err="1" smtClean="0"/>
              <a:t>MHz.</a:t>
            </a:r>
            <a:endParaRPr lang="en-US" dirty="0" smtClean="0"/>
          </a:p>
          <a:p>
            <a:pPr algn="ctr"/>
            <a:r>
              <a:rPr lang="en-US" dirty="0" smtClean="0"/>
              <a:t>Now our electrons are moving back and forth (a tiny distance) at 7 million cycles per second.</a:t>
            </a:r>
            <a:br>
              <a:rPr lang="en-US" dirty="0" smtClean="0"/>
            </a:br>
            <a:r>
              <a:rPr lang="en-US" dirty="0" smtClean="0"/>
              <a:t>The electrons will speed up, slow down to stop, speed up to go the other way, slow to stop, etc.</a:t>
            </a:r>
            <a:br>
              <a:rPr lang="en-US" dirty="0" smtClean="0"/>
            </a:br>
            <a:r>
              <a:rPr lang="en-US" dirty="0" smtClean="0"/>
              <a:t>To do this, our electrons accelerate and de-celebrate to a stop, then change direction.</a:t>
            </a:r>
          </a:p>
          <a:p>
            <a:pPr algn="ctr"/>
            <a:r>
              <a:rPr lang="en-US" dirty="0" smtClean="0"/>
              <a:t>As before, there will be a magnetic-field around each wire</a:t>
            </a:r>
            <a:br>
              <a:rPr lang="en-US" dirty="0" smtClean="0"/>
            </a:br>
            <a:r>
              <a:rPr lang="en-US" dirty="0" smtClean="0"/>
              <a:t> but this time, as the electrons accelerate and de-</a:t>
            </a:r>
            <a:r>
              <a:rPr lang="en-US" dirty="0" err="1" smtClean="0"/>
              <a:t>celerate</a:t>
            </a:r>
            <a:r>
              <a:rPr lang="en-US" dirty="0" smtClean="0"/>
              <a:t>, the magnetic-field changes too.</a:t>
            </a:r>
          </a:p>
          <a:p>
            <a:pPr algn="ctr"/>
            <a:endParaRPr lang="en-US" dirty="0"/>
          </a:p>
          <a:p>
            <a:pPr algn="ctr"/>
            <a:r>
              <a:rPr lang="en-US" dirty="0" smtClean="0"/>
              <a:t>3. Here the key to our hobby…the </a:t>
            </a:r>
            <a:r>
              <a:rPr lang="en-US" b="1" dirty="0" smtClean="0"/>
              <a:t>electro-magnetic wave</a:t>
            </a:r>
            <a:r>
              <a:rPr lang="en-US" dirty="0" smtClean="0"/>
              <a:t>:</a:t>
            </a:r>
          </a:p>
          <a:p>
            <a:pPr algn="ctr"/>
            <a:r>
              <a:rPr lang="en-US" dirty="0" smtClean="0"/>
              <a:t>3a. That changing magnetic-field has a companion…it makes a changing electric-field.</a:t>
            </a:r>
          </a:p>
          <a:p>
            <a:pPr algn="ctr"/>
            <a:r>
              <a:rPr lang="en-US" dirty="0" smtClean="0"/>
              <a:t>3b. </a:t>
            </a:r>
            <a:r>
              <a:rPr lang="en-US" dirty="0"/>
              <a:t>T</a:t>
            </a:r>
            <a:r>
              <a:rPr lang="en-US" dirty="0" smtClean="0"/>
              <a:t>hat changing electric-field causes a changing magnetic-field.</a:t>
            </a:r>
            <a:br>
              <a:rPr lang="en-US" dirty="0" smtClean="0"/>
            </a:br>
            <a:r>
              <a:rPr lang="en-US" dirty="0" smtClean="0"/>
              <a:t>3c. That’s what makes our hobby possible…that’s propagation.</a:t>
            </a:r>
          </a:p>
          <a:p>
            <a:pPr algn="ctr"/>
            <a:r>
              <a:rPr lang="en-US" dirty="0" smtClean="0"/>
              <a:t> </a:t>
            </a:r>
            <a:endParaRPr lang="en-US" dirty="0"/>
          </a:p>
        </p:txBody>
      </p:sp>
    </p:spTree>
    <p:extLst>
      <p:ext uri="{BB962C8B-B14F-4D97-AF65-F5344CB8AC3E}">
        <p14:creationId xmlns:p14="http://schemas.microsoft.com/office/powerpoint/2010/main" val="408069508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47800" y="6324600"/>
            <a:ext cx="56388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28</a:t>
            </a:fld>
            <a:endParaRPr lang="en-US"/>
          </a:p>
        </p:txBody>
      </p:sp>
      <p:sp>
        <p:nvSpPr>
          <p:cNvPr id="3" name="Title 2"/>
          <p:cNvSpPr>
            <a:spLocks noGrp="1"/>
          </p:cNvSpPr>
          <p:nvPr>
            <p:ph type="title"/>
          </p:nvPr>
        </p:nvSpPr>
        <p:spPr>
          <a:xfrm>
            <a:off x="4114800" y="137898"/>
            <a:ext cx="4305300" cy="561909"/>
          </a:xfrm>
        </p:spPr>
        <p:txBody>
          <a:bodyPr>
            <a:normAutofit/>
          </a:bodyPr>
          <a:lstStyle/>
          <a:p>
            <a:pPr>
              <a:spcAft>
                <a:spcPts val="800"/>
              </a:spcAft>
            </a:pPr>
            <a:r>
              <a:rPr lang="en-US" sz="2400" u="sng" dirty="0" smtClean="0">
                <a:solidFill>
                  <a:srgbClr val="FF0000"/>
                </a:solidFill>
                <a:latin typeface="Calibri" panose="020F0502020204030204" pitchFamily="34" charset="0"/>
              </a:rPr>
              <a:t>Graduate course….how it works.</a:t>
            </a:r>
            <a:endParaRPr lang="en-US" sz="2400" u="sng" dirty="0">
              <a:solidFill>
                <a:srgbClr val="FF0000"/>
              </a:solidFill>
              <a:latin typeface="arial" panose="020B0604020202020204" pitchFamily="34" charset="0"/>
            </a:endParaRPr>
          </a:p>
        </p:txBody>
      </p:sp>
      <p:pic>
        <p:nvPicPr>
          <p:cNvPr id="8194" name="Picture 2" descr="Diagram showing the basic concept behind the Yagi-Uda antenna showing the driven element, reflector and dir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8044"/>
            <a:ext cx="2952750" cy="19907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2324227"/>
            <a:ext cx="9144000" cy="2585323"/>
          </a:xfrm>
          <a:prstGeom prst="rect">
            <a:avLst/>
          </a:prstGeom>
          <a:noFill/>
        </p:spPr>
        <p:txBody>
          <a:bodyPr wrap="square" rtlCol="0">
            <a:spAutoFit/>
          </a:bodyPr>
          <a:lstStyle/>
          <a:p>
            <a:pPr algn="ctr"/>
            <a:r>
              <a:rPr lang="en-US" dirty="0" smtClean="0"/>
              <a:t>1. The “</a:t>
            </a:r>
            <a:r>
              <a:rPr lang="en-US" b="1" dirty="0" smtClean="0"/>
              <a:t>driven-element</a:t>
            </a:r>
            <a:r>
              <a:rPr lang="en-US" dirty="0" smtClean="0"/>
              <a:t>” radiates a signal as a </a:t>
            </a:r>
            <a:r>
              <a:rPr lang="en-US" u="sng" dirty="0" smtClean="0"/>
              <a:t>dipole</a:t>
            </a:r>
            <a:r>
              <a:rPr lang="en-US" dirty="0" smtClean="0"/>
              <a:t>; call this the “main-signal”.</a:t>
            </a:r>
          </a:p>
          <a:p>
            <a:pPr algn="ctr"/>
            <a:r>
              <a:rPr lang="en-US" dirty="0" smtClean="0"/>
              <a:t>2. A very short time later, each “</a:t>
            </a:r>
            <a:r>
              <a:rPr lang="en-US" b="1" dirty="0" smtClean="0"/>
              <a:t>parasitic-element</a:t>
            </a:r>
            <a:r>
              <a:rPr lang="en-US" dirty="0" smtClean="0"/>
              <a:t>” receives that signal and current flows in it.</a:t>
            </a:r>
          </a:p>
          <a:p>
            <a:pPr algn="ctr"/>
            <a:r>
              <a:rPr lang="en-US" dirty="0" smtClean="0"/>
              <a:t>3. When the current in a “</a:t>
            </a:r>
            <a:r>
              <a:rPr lang="en-US" b="1" dirty="0" smtClean="0"/>
              <a:t>parasitic</a:t>
            </a:r>
            <a:r>
              <a:rPr lang="en-US" dirty="0" smtClean="0"/>
              <a:t>” reaches the boom (remember there is a short circuit there),</a:t>
            </a:r>
          </a:p>
          <a:p>
            <a:pPr algn="ctr"/>
            <a:r>
              <a:rPr lang="en-US" dirty="0"/>
              <a:t>that </a:t>
            </a:r>
            <a:r>
              <a:rPr lang="en-US" b="1" dirty="0">
                <a:solidFill>
                  <a:srgbClr val="FF0000"/>
                </a:solidFill>
              </a:rPr>
              <a:t>alternating-current</a:t>
            </a:r>
            <a:r>
              <a:rPr lang="en-US" dirty="0"/>
              <a:t> is reflected up the “</a:t>
            </a:r>
            <a:r>
              <a:rPr lang="en-US" b="1" dirty="0"/>
              <a:t>parasitic</a:t>
            </a:r>
            <a:r>
              <a:rPr lang="en-US" dirty="0" smtClean="0"/>
              <a:t>” since it is a shorted transmission-line,.</a:t>
            </a:r>
          </a:p>
          <a:p>
            <a:pPr algn="ctr"/>
            <a:r>
              <a:rPr lang="en-US" dirty="0" smtClean="0"/>
              <a:t>4. Each </a:t>
            </a:r>
            <a:r>
              <a:rPr lang="en-US" b="1" dirty="0" smtClean="0"/>
              <a:t>parasitic-element</a:t>
            </a:r>
            <a:r>
              <a:rPr lang="en-US" dirty="0" smtClean="0"/>
              <a:t> is now acting like a driven-element and radiates its own signal,</a:t>
            </a:r>
            <a:br>
              <a:rPr lang="en-US" dirty="0" smtClean="0"/>
            </a:br>
            <a:r>
              <a:rPr lang="en-US" dirty="0" smtClean="0"/>
              <a:t> albeit ever so slightly later in time to </a:t>
            </a:r>
            <a:r>
              <a:rPr lang="en-US" dirty="0"/>
              <a:t>that of the </a:t>
            </a:r>
            <a:r>
              <a:rPr lang="en-US" b="1" dirty="0" smtClean="0"/>
              <a:t>driven-element</a:t>
            </a:r>
            <a:r>
              <a:rPr lang="en-US" dirty="0"/>
              <a:t>. </a:t>
            </a:r>
            <a:endParaRPr lang="en-US" dirty="0" smtClean="0"/>
          </a:p>
          <a:p>
            <a:pPr algn="ctr"/>
            <a:r>
              <a:rPr lang="en-US" dirty="0" smtClean="0"/>
              <a:t>5. Adding up the two signals, the “main-signal” </a:t>
            </a:r>
            <a:r>
              <a:rPr lang="en-US" dirty="0"/>
              <a:t>is </a:t>
            </a:r>
            <a:r>
              <a:rPr lang="en-US" dirty="0" smtClean="0"/>
              <a:t>both cancelled out and reinforced. </a:t>
            </a:r>
          </a:p>
          <a:p>
            <a:pPr algn="ctr"/>
            <a:r>
              <a:rPr lang="en-US" dirty="0" smtClean="0"/>
              <a:t>6. Research shows that </a:t>
            </a:r>
            <a:r>
              <a:rPr lang="en-US" dirty="0"/>
              <a:t>the amplitude and phase of the </a:t>
            </a:r>
            <a:r>
              <a:rPr lang="en-US" b="1" dirty="0" smtClean="0">
                <a:solidFill>
                  <a:srgbClr val="FF0000"/>
                </a:solidFill>
              </a:rPr>
              <a:t>alternating-current</a:t>
            </a:r>
            <a:r>
              <a:rPr lang="en-US" dirty="0" smtClean="0"/>
              <a:t> </a:t>
            </a:r>
            <a:r>
              <a:rPr lang="en-US" dirty="0"/>
              <a:t>that is induced in a</a:t>
            </a:r>
            <a:r>
              <a:rPr lang="en-US" dirty="0" smtClean="0"/>
              <a:t> </a:t>
            </a:r>
            <a:r>
              <a:rPr lang="en-US" dirty="0"/>
              <a:t>parasitic </a:t>
            </a:r>
            <a:r>
              <a:rPr lang="en-US" dirty="0" smtClean="0"/>
              <a:t>element </a:t>
            </a:r>
            <a:r>
              <a:rPr lang="en-US" dirty="0"/>
              <a:t>is dependent upon </a:t>
            </a:r>
            <a:r>
              <a:rPr lang="en-US" dirty="0" smtClean="0"/>
              <a:t>its </a:t>
            </a:r>
            <a:r>
              <a:rPr lang="en-US" dirty="0"/>
              <a:t>length and the spacing between </a:t>
            </a:r>
            <a:r>
              <a:rPr lang="en-US" dirty="0" smtClean="0"/>
              <a:t>it </a:t>
            </a:r>
            <a:r>
              <a:rPr lang="en-US" dirty="0"/>
              <a:t>and the </a:t>
            </a:r>
            <a:r>
              <a:rPr lang="en-US" dirty="0" smtClean="0"/>
              <a:t>dipole.</a:t>
            </a:r>
            <a:endParaRPr lang="en-US" dirty="0"/>
          </a:p>
        </p:txBody>
      </p:sp>
      <p:pic>
        <p:nvPicPr>
          <p:cNvPr id="11" name="Picture 10"/>
          <p:cNvPicPr>
            <a:picLocks noChangeAspect="1"/>
          </p:cNvPicPr>
          <p:nvPr/>
        </p:nvPicPr>
        <p:blipFill>
          <a:blip r:embed="rId4"/>
          <a:stretch>
            <a:fillRect/>
          </a:stretch>
        </p:blipFill>
        <p:spPr>
          <a:xfrm>
            <a:off x="5486400" y="811701"/>
            <a:ext cx="2286000" cy="1558934"/>
          </a:xfrm>
          <a:prstGeom prst="rect">
            <a:avLst/>
          </a:prstGeom>
        </p:spPr>
      </p:pic>
      <p:pic>
        <p:nvPicPr>
          <p:cNvPr id="12" name="Picture 11"/>
          <p:cNvPicPr>
            <a:picLocks noChangeAspect="1"/>
          </p:cNvPicPr>
          <p:nvPr/>
        </p:nvPicPr>
        <p:blipFill>
          <a:blip r:embed="rId5"/>
          <a:stretch>
            <a:fillRect/>
          </a:stretch>
        </p:blipFill>
        <p:spPr>
          <a:xfrm>
            <a:off x="4441424" y="4852160"/>
            <a:ext cx="3190875" cy="1438275"/>
          </a:xfrm>
          <a:prstGeom prst="rect">
            <a:avLst/>
          </a:prstGeom>
        </p:spPr>
      </p:pic>
      <p:cxnSp>
        <p:nvCxnSpPr>
          <p:cNvPr id="7" name="Straight Arrow Connector 6"/>
          <p:cNvCxnSpPr/>
          <p:nvPr/>
        </p:nvCxnSpPr>
        <p:spPr>
          <a:xfrm flipH="1" flipV="1">
            <a:off x="5562600" y="2155236"/>
            <a:ext cx="381000" cy="19595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972300" y="2315702"/>
            <a:ext cx="419100" cy="17228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239000" y="4283791"/>
            <a:ext cx="234750" cy="1246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562600" y="4283791"/>
            <a:ext cx="1911150" cy="62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99425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4525963"/>
          </a:xfrm>
        </p:spPr>
        <p:txBody>
          <a:bodyPr>
            <a:normAutofit/>
          </a:bodyPr>
          <a:lstStyle/>
          <a:p>
            <a:pPr algn="ctr"/>
            <a:endParaRPr lang="en-US" sz="2000" dirty="0" smtClean="0"/>
          </a:p>
          <a:p>
            <a:pPr marL="0" indent="0" algn="ctr">
              <a:buNone/>
            </a:pPr>
            <a:r>
              <a:rPr lang="en-US" sz="2000" dirty="0" smtClean="0"/>
              <a:t>The </a:t>
            </a:r>
            <a:r>
              <a:rPr lang="en-US" sz="2000" b="1" dirty="0"/>
              <a:t>bandwidth of an antenna</a:t>
            </a:r>
            <a:r>
              <a:rPr lang="en-US" sz="2000" dirty="0"/>
              <a:t> </a:t>
            </a:r>
            <a:r>
              <a:rPr lang="en-US" sz="2000" dirty="0" smtClean="0"/>
              <a:t>is</a:t>
            </a:r>
            <a:r>
              <a:rPr lang="en-US" sz="2000" dirty="0"/>
              <a:t> </a:t>
            </a:r>
            <a:r>
              <a:rPr lang="en-US" sz="2000" dirty="0" smtClean="0"/>
              <a:t>defined as the </a:t>
            </a:r>
            <a:r>
              <a:rPr lang="en-US" sz="2000" dirty="0"/>
              <a:t>width of the band of frequencies </a:t>
            </a:r>
            <a:r>
              <a:rPr lang="en-US" sz="2000" dirty="0" smtClean="0"/>
              <a:t/>
            </a:r>
            <a:br>
              <a:rPr lang="en-US" sz="2000" dirty="0" smtClean="0"/>
            </a:br>
            <a:r>
              <a:rPr lang="en-US" sz="2000" dirty="0" smtClean="0"/>
              <a:t>having </a:t>
            </a:r>
            <a:r>
              <a:rPr lang="en-US" sz="2000" dirty="0"/>
              <a:t>a </a:t>
            </a:r>
            <a:r>
              <a:rPr lang="en-US" sz="2000" dirty="0" smtClean="0"/>
              <a:t>gain within </a:t>
            </a:r>
            <a:r>
              <a:rPr lang="en-US" sz="2000" dirty="0"/>
              <a:t>3 dB (one-half the power) of its maximum gain. </a:t>
            </a:r>
            <a:endParaRPr lang="en-US" sz="2000" dirty="0" smtClean="0"/>
          </a:p>
          <a:p>
            <a:pPr marL="0" indent="0" algn="ctr">
              <a:spcBef>
                <a:spcPts val="0"/>
              </a:spcBef>
              <a:buNone/>
            </a:pPr>
            <a:r>
              <a:rPr lang="en-US" sz="2000" dirty="0" smtClean="0"/>
              <a:t/>
            </a:r>
            <a:br>
              <a:rPr lang="en-US" sz="2000" dirty="0" smtClean="0"/>
            </a:br>
            <a:r>
              <a:rPr lang="en-US" sz="2000" dirty="0" smtClean="0"/>
              <a:t>The </a:t>
            </a:r>
            <a:r>
              <a:rPr lang="en-US" sz="2000" dirty="0"/>
              <a:t>Yagi–</a:t>
            </a:r>
            <a:r>
              <a:rPr lang="en-US" sz="2000" dirty="0" err="1"/>
              <a:t>Uda</a:t>
            </a:r>
            <a:r>
              <a:rPr lang="en-US" sz="2000" dirty="0"/>
              <a:t> array in its basic form has very narrow bandwidth, </a:t>
            </a:r>
            <a:r>
              <a:rPr lang="en-US" sz="2000" dirty="0" smtClean="0"/>
              <a:t/>
            </a:r>
            <a:br>
              <a:rPr lang="en-US" sz="2000" dirty="0" smtClean="0"/>
            </a:br>
            <a:r>
              <a:rPr lang="en-US" sz="2000" dirty="0" smtClean="0"/>
              <a:t>2–3 </a:t>
            </a:r>
            <a:r>
              <a:rPr lang="en-US" sz="2000" dirty="0"/>
              <a:t>percent of the </a:t>
            </a:r>
            <a:r>
              <a:rPr lang="en-US" sz="2000" dirty="0" smtClean="0"/>
              <a:t>center frequency, which is still pretty decent.</a:t>
            </a:r>
            <a:br>
              <a:rPr lang="en-US" sz="2000" dirty="0" smtClean="0"/>
            </a:br>
            <a:r>
              <a:rPr lang="en-US" sz="2000" dirty="0" smtClean="0"/>
              <a:t>You could QSY quite a bit there.</a:t>
            </a:r>
          </a:p>
          <a:p>
            <a:pPr marL="0" indent="0" algn="ctr">
              <a:spcBef>
                <a:spcPts val="0"/>
              </a:spcBef>
              <a:buNone/>
            </a:pPr>
            <a:endParaRPr lang="en-US" sz="2000" dirty="0"/>
          </a:p>
          <a:p>
            <a:pPr marL="0" indent="0" algn="ctr">
              <a:spcBef>
                <a:spcPts val="0"/>
              </a:spcBef>
              <a:buNone/>
            </a:pPr>
            <a:r>
              <a:rPr lang="en-US" sz="2000" dirty="0" smtClean="0"/>
              <a:t>There is a tradeoff between gain and bandwidth,</a:t>
            </a:r>
            <a:br>
              <a:rPr lang="en-US" sz="2000" dirty="0" smtClean="0"/>
            </a:br>
            <a:r>
              <a:rPr lang="en-US" sz="2000" dirty="0" smtClean="0"/>
              <a:t>with the bandwidth narrowing as more elements are used for more gain.</a:t>
            </a:r>
          </a:p>
          <a:p>
            <a:pPr marL="0" indent="0" algn="ctr">
              <a:spcBef>
                <a:spcPts val="0"/>
              </a:spcBef>
              <a:buNone/>
            </a:pPr>
            <a:endParaRPr lang="en-US" sz="2000" dirty="0"/>
          </a:p>
          <a:p>
            <a:pPr marL="0" indent="0" algn="ctr">
              <a:spcBef>
                <a:spcPts val="0"/>
              </a:spcBef>
              <a:buNone/>
            </a:pPr>
            <a:r>
              <a:rPr lang="en-US" sz="2000" dirty="0" smtClean="0"/>
              <a:t>Multi-band </a:t>
            </a:r>
            <a:r>
              <a:rPr lang="en-US" sz="2000" dirty="0" err="1" smtClean="0"/>
              <a:t>yagi</a:t>
            </a:r>
            <a:r>
              <a:rPr lang="en-US" sz="2000" dirty="0" smtClean="0"/>
              <a:t> are sold but performance suffers over a single band </a:t>
            </a:r>
            <a:r>
              <a:rPr lang="en-US" sz="2000" dirty="0" err="1" smtClean="0"/>
              <a:t>yagi</a:t>
            </a:r>
            <a:r>
              <a:rPr lang="en-US" sz="2000" dirty="0" smtClean="0"/>
              <a:t>.</a:t>
            </a:r>
          </a:p>
          <a:p>
            <a:pPr marL="0" indent="0" algn="ctr">
              <a:spcBef>
                <a:spcPts val="0"/>
              </a:spcBef>
              <a:buNone/>
            </a:pPr>
            <a:endParaRPr lang="en-US" dirty="0"/>
          </a:p>
        </p:txBody>
      </p:sp>
      <p:sp>
        <p:nvSpPr>
          <p:cNvPr id="5" name="Footer Placeholder 4"/>
          <p:cNvSpPr>
            <a:spLocks noGrp="1"/>
          </p:cNvSpPr>
          <p:nvPr>
            <p:ph type="ftr" sz="quarter" idx="11"/>
          </p:nvPr>
        </p:nvSpPr>
        <p:spPr>
          <a:xfrm>
            <a:off x="1676400" y="6324600"/>
            <a:ext cx="54102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29</a:t>
            </a:fld>
            <a:endParaRPr lang="en-US"/>
          </a:p>
        </p:txBody>
      </p:sp>
    </p:spTree>
    <p:extLst>
      <p:ext uri="{BB962C8B-B14F-4D97-AF65-F5344CB8AC3E}">
        <p14:creationId xmlns:p14="http://schemas.microsoft.com/office/powerpoint/2010/main" val="11159595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47800" y="6471289"/>
            <a:ext cx="57150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3</a:t>
            </a:fld>
            <a:endParaRPr lang="en-US"/>
          </a:p>
        </p:txBody>
      </p:sp>
      <p:sp>
        <p:nvSpPr>
          <p:cNvPr id="3" name="Title 2"/>
          <p:cNvSpPr>
            <a:spLocks noGrp="1"/>
          </p:cNvSpPr>
          <p:nvPr>
            <p:ph type="title"/>
          </p:nvPr>
        </p:nvSpPr>
        <p:spPr>
          <a:xfrm>
            <a:off x="11243" y="4762"/>
            <a:ext cx="9144000" cy="561909"/>
          </a:xfrm>
        </p:spPr>
        <p:txBody>
          <a:bodyPr>
            <a:normAutofit/>
          </a:bodyPr>
          <a:lstStyle/>
          <a:p>
            <a:pPr>
              <a:spcAft>
                <a:spcPts val="800"/>
              </a:spcAft>
            </a:pPr>
            <a:r>
              <a:rPr lang="en-US" sz="2000" u="sng" dirty="0" smtClean="0">
                <a:solidFill>
                  <a:srgbClr val="C00000"/>
                </a:solidFill>
                <a:latin typeface="Calibri" panose="020F0502020204030204" pitchFamily="34" charset="0"/>
              </a:rPr>
              <a:t>#1. First a “four slide” crash course on the “Yagi” antenna; some very basic facts.</a:t>
            </a:r>
            <a:endParaRPr lang="en-US" sz="2000" u="sng" dirty="0">
              <a:solidFill>
                <a:srgbClr val="C00000"/>
              </a:solidFill>
              <a:latin typeface="Calibri" panose="020F0502020204030204" pitchFamily="34" charset="0"/>
            </a:endParaRPr>
          </a:p>
        </p:txBody>
      </p:sp>
      <p:pic>
        <p:nvPicPr>
          <p:cNvPr id="8194" name="Picture 2" descr="Diagram showing the basic concept behind the Yagi-Uda antenna showing the driven element, reflector and dir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507" y="915435"/>
            <a:ext cx="4204493" cy="28346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512333"/>
            <a:ext cx="9144000" cy="338554"/>
          </a:xfrm>
          <a:prstGeom prst="rect">
            <a:avLst/>
          </a:prstGeom>
          <a:noFill/>
        </p:spPr>
        <p:txBody>
          <a:bodyPr wrap="square" rtlCol="0">
            <a:spAutoFit/>
          </a:bodyPr>
          <a:lstStyle/>
          <a:p>
            <a:pPr algn="ctr"/>
            <a:r>
              <a:rPr lang="en-US" sz="1600" dirty="0" smtClean="0"/>
              <a:t>1</a:t>
            </a:r>
            <a:r>
              <a:rPr lang="en-US" sz="1600" dirty="0"/>
              <a:t>. </a:t>
            </a:r>
            <a:r>
              <a:rPr lang="en-US" sz="1600" dirty="0" smtClean="0"/>
              <a:t>The Yagi has to have at least two parts: a</a:t>
            </a:r>
            <a:r>
              <a:rPr lang="en-US" sz="1600" b="1" dirty="0" smtClean="0"/>
              <a:t> </a:t>
            </a:r>
            <a:r>
              <a:rPr lang="en-US" sz="1600" b="1" u="sng" dirty="0" smtClean="0"/>
              <a:t>driver</a:t>
            </a:r>
            <a:r>
              <a:rPr lang="en-US" sz="1600" b="1" dirty="0" smtClean="0"/>
              <a:t> </a:t>
            </a:r>
            <a:r>
              <a:rPr lang="en-US" sz="1600" dirty="0" smtClean="0"/>
              <a:t>and a</a:t>
            </a:r>
            <a:r>
              <a:rPr lang="en-US" sz="1600" b="1" dirty="0" smtClean="0"/>
              <a:t> </a:t>
            </a:r>
            <a:r>
              <a:rPr lang="en-US" sz="1600" b="1" u="sng" dirty="0" smtClean="0"/>
              <a:t>reflector</a:t>
            </a:r>
            <a:r>
              <a:rPr lang="en-US" sz="1600" b="1" dirty="0" smtClean="0"/>
              <a:t>.</a:t>
            </a:r>
            <a:endParaRPr lang="en-US" sz="1600" dirty="0"/>
          </a:p>
        </p:txBody>
      </p:sp>
      <p:sp>
        <p:nvSpPr>
          <p:cNvPr id="9" name="TextBox 8"/>
          <p:cNvSpPr txBox="1"/>
          <p:nvPr/>
        </p:nvSpPr>
        <p:spPr>
          <a:xfrm>
            <a:off x="0" y="3762711"/>
            <a:ext cx="9144000" cy="2800767"/>
          </a:xfrm>
          <a:prstGeom prst="rect">
            <a:avLst/>
          </a:prstGeom>
          <a:noFill/>
        </p:spPr>
        <p:txBody>
          <a:bodyPr wrap="square" rtlCol="0">
            <a:spAutoFit/>
          </a:bodyPr>
          <a:lstStyle/>
          <a:p>
            <a:pPr algn="ctr"/>
            <a:r>
              <a:rPr lang="en-US" sz="1600" b="1" dirty="0" smtClean="0"/>
              <a:t>2. </a:t>
            </a:r>
            <a:r>
              <a:rPr lang="en-US" sz="1600" dirty="0"/>
              <a:t>A normal Yagi has a metal boom for structural strength; </a:t>
            </a:r>
            <a:r>
              <a:rPr lang="en-US" sz="1600" dirty="0" smtClean="0"/>
              <a:t>a boom, for 20m, </a:t>
            </a:r>
            <a:r>
              <a:rPr lang="en-US" sz="1600" dirty="0"/>
              <a:t>can be quite </a:t>
            </a:r>
            <a:r>
              <a:rPr lang="en-US" sz="1600" dirty="0" smtClean="0"/>
              <a:t>long (6’, 20’, 40’).</a:t>
            </a:r>
            <a:br>
              <a:rPr lang="en-US" sz="1600" dirty="0" smtClean="0"/>
            </a:br>
            <a:endParaRPr lang="en-US" sz="1600" dirty="0"/>
          </a:p>
          <a:p>
            <a:pPr algn="ctr"/>
            <a:r>
              <a:rPr lang="en-US" sz="1600" dirty="0" smtClean="0"/>
              <a:t>3. </a:t>
            </a:r>
            <a:r>
              <a:rPr lang="en-US" sz="1600" b="1" u="sng" dirty="0" smtClean="0"/>
              <a:t>The driver is </a:t>
            </a:r>
            <a:r>
              <a:rPr lang="en-US" sz="1600" b="1" u="sng" dirty="0"/>
              <a:t>a dipole </a:t>
            </a:r>
            <a:r>
              <a:rPr lang="en-US" sz="1600" b="1" u="sng" dirty="0" smtClean="0"/>
              <a:t>antenna</a:t>
            </a:r>
            <a:r>
              <a:rPr lang="en-US" sz="1600" dirty="0" smtClean="0"/>
              <a:t>; so you know it has two pieces and is fed in its middle.</a:t>
            </a:r>
            <a:br>
              <a:rPr lang="en-US" sz="1600" dirty="0" smtClean="0"/>
            </a:br>
            <a:r>
              <a:rPr lang="en-US" sz="1600" u="sng" dirty="0"/>
              <a:t>These two pieces are </a:t>
            </a:r>
            <a:r>
              <a:rPr lang="en-US" sz="1600" b="1" u="sng" dirty="0"/>
              <a:t>“electrically isolated”</a:t>
            </a:r>
            <a:r>
              <a:rPr lang="en-US" sz="1600" u="sng" dirty="0"/>
              <a:t> from the metal boom.</a:t>
            </a:r>
            <a:r>
              <a:rPr lang="en-US" sz="1600" dirty="0"/>
              <a:t/>
            </a:r>
            <a:br>
              <a:rPr lang="en-US" sz="1600" dirty="0"/>
            </a:br>
            <a:r>
              <a:rPr lang="en-US" sz="1600" b="1" u="sng" dirty="0">
                <a:solidFill>
                  <a:srgbClr val="FF0000"/>
                </a:solidFill>
              </a:rPr>
              <a:t>The driver does the “main” radiating</a:t>
            </a:r>
            <a:r>
              <a:rPr lang="en-US" sz="1600" b="1" dirty="0">
                <a:solidFill>
                  <a:srgbClr val="FF0000"/>
                </a:solidFill>
              </a:rPr>
              <a:t>; much more will be said later about this.</a:t>
            </a:r>
            <a:r>
              <a:rPr lang="en-US" sz="1600" dirty="0"/>
              <a:t> </a:t>
            </a:r>
            <a:br>
              <a:rPr lang="en-US" sz="1600" dirty="0"/>
            </a:br>
            <a:r>
              <a:rPr lang="en-US" sz="1600" dirty="0"/>
              <a:t>Since </a:t>
            </a:r>
            <a:r>
              <a:rPr lang="en-US" sz="1600" dirty="0" smtClean="0"/>
              <a:t>it is a dipole, the driver must be a “half-wavelength long”.</a:t>
            </a:r>
            <a:br>
              <a:rPr lang="en-US" sz="1600" dirty="0" smtClean="0"/>
            </a:br>
            <a:r>
              <a:rPr lang="en-US" sz="1600" dirty="0" smtClean="0"/>
              <a:t>So, for the 20m band (65.6 feet), a “half-wavelength” is 32.8 feet long, which means each piece is 16.4 feet.</a:t>
            </a:r>
            <a:br>
              <a:rPr lang="en-US" sz="1600" dirty="0" smtClean="0"/>
            </a:br>
            <a:r>
              <a:rPr lang="en-US" sz="1600" dirty="0" smtClean="0"/>
              <a:t>In actual practice, the driver is a tad bit shorter.</a:t>
            </a:r>
            <a:br>
              <a:rPr lang="en-US" sz="1600" dirty="0" smtClean="0"/>
            </a:br>
            <a:r>
              <a:rPr lang="en-US" sz="1600" dirty="0" smtClean="0"/>
              <a:t/>
            </a:r>
            <a:br>
              <a:rPr lang="en-US" sz="1600" dirty="0" smtClean="0"/>
            </a:br>
            <a:r>
              <a:rPr lang="en-US" sz="1600" dirty="0" smtClean="0"/>
              <a:t>3a. A Yagi can also have additional parts called </a:t>
            </a:r>
            <a:r>
              <a:rPr lang="en-US" sz="1600" b="1" dirty="0" smtClean="0"/>
              <a:t>directors</a:t>
            </a:r>
            <a:r>
              <a:rPr lang="en-US" sz="1600" dirty="0" smtClean="0"/>
              <a:t>; </a:t>
            </a:r>
            <a:r>
              <a:rPr lang="en-US" sz="1600" dirty="0"/>
              <a:t>see picture’s comments.</a:t>
            </a:r>
            <a:r>
              <a:rPr lang="en-US" sz="1600" dirty="0" smtClean="0"/>
              <a:t/>
            </a:r>
            <a:br>
              <a:rPr lang="en-US" sz="1600" dirty="0" smtClean="0"/>
            </a:br>
            <a:r>
              <a:rPr lang="en-US" sz="1600" dirty="0" smtClean="0"/>
              <a:t>3b. The reflector and all directors are </a:t>
            </a:r>
            <a:r>
              <a:rPr lang="en-US" sz="1600" u="sng" dirty="0" smtClean="0"/>
              <a:t>connected electrically to the metal beam</a:t>
            </a:r>
            <a:r>
              <a:rPr lang="en-US" sz="1600" dirty="0" smtClean="0"/>
              <a:t>; a short-circuit.</a:t>
            </a:r>
            <a:endParaRPr lang="en-US" sz="1600" dirty="0"/>
          </a:p>
        </p:txBody>
      </p:sp>
      <p:sp>
        <p:nvSpPr>
          <p:cNvPr id="2" name="TextBox 1"/>
          <p:cNvSpPr txBox="1"/>
          <p:nvPr/>
        </p:nvSpPr>
        <p:spPr>
          <a:xfrm>
            <a:off x="1066800" y="1180282"/>
            <a:ext cx="2209800" cy="2031325"/>
          </a:xfrm>
          <a:prstGeom prst="rect">
            <a:avLst/>
          </a:prstGeom>
          <a:noFill/>
        </p:spPr>
        <p:txBody>
          <a:bodyPr wrap="square" rtlCol="0">
            <a:spAutoFit/>
          </a:bodyPr>
          <a:lstStyle/>
          <a:p>
            <a:pPr algn="ctr"/>
            <a:r>
              <a:rPr lang="en-US" dirty="0" smtClean="0"/>
              <a:t>This is a picture of a 4-element Yagi.</a:t>
            </a:r>
            <a:br>
              <a:rPr lang="en-US" dirty="0" smtClean="0"/>
            </a:br>
            <a:r>
              <a:rPr lang="en-US" dirty="0" smtClean="0"/>
              <a:t>It has:</a:t>
            </a:r>
            <a:br>
              <a:rPr lang="en-US" dirty="0" smtClean="0"/>
            </a:br>
            <a:r>
              <a:rPr lang="en-US" dirty="0" smtClean="0"/>
              <a:t>a driver,</a:t>
            </a:r>
            <a:br>
              <a:rPr lang="en-US" dirty="0" smtClean="0"/>
            </a:br>
            <a:r>
              <a:rPr lang="en-US" dirty="0" smtClean="0"/>
              <a:t>a reflector,</a:t>
            </a:r>
          </a:p>
          <a:p>
            <a:pPr algn="ctr"/>
            <a:r>
              <a:rPr lang="en-US" dirty="0" smtClean="0"/>
              <a:t>and two directors.</a:t>
            </a:r>
          </a:p>
          <a:p>
            <a:pPr algn="ctr"/>
            <a:endParaRPr lang="en-US" dirty="0"/>
          </a:p>
        </p:txBody>
      </p:sp>
    </p:spTree>
    <p:extLst>
      <p:ext uri="{BB962C8B-B14F-4D97-AF65-F5344CB8AC3E}">
        <p14:creationId xmlns:p14="http://schemas.microsoft.com/office/powerpoint/2010/main" val="323643502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324600"/>
            <a:ext cx="53340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30</a:t>
            </a:fld>
            <a:endParaRPr lang="en-US"/>
          </a:p>
        </p:txBody>
      </p:sp>
      <p:sp>
        <p:nvSpPr>
          <p:cNvPr id="8" name="Title 7"/>
          <p:cNvSpPr>
            <a:spLocks noGrp="1"/>
          </p:cNvSpPr>
          <p:nvPr>
            <p:ph type="title"/>
          </p:nvPr>
        </p:nvSpPr>
        <p:spPr>
          <a:xfrm>
            <a:off x="457200" y="274638"/>
            <a:ext cx="8229600" cy="715962"/>
          </a:xfrm>
        </p:spPr>
        <p:txBody>
          <a:bodyPr>
            <a:normAutofit/>
          </a:bodyPr>
          <a:lstStyle/>
          <a:p>
            <a:pPr>
              <a:spcAft>
                <a:spcPts val="800"/>
              </a:spcAft>
            </a:pPr>
            <a:r>
              <a:rPr lang="en-US" sz="2400" u="sng" dirty="0" smtClean="0">
                <a:solidFill>
                  <a:srgbClr val="FF0000"/>
                </a:solidFill>
                <a:latin typeface="Calibri" panose="020F0502020204030204" pitchFamily="34" charset="0"/>
              </a:rPr>
              <a:t>What </a:t>
            </a:r>
            <a:r>
              <a:rPr lang="en-US" sz="2400" u="sng" dirty="0">
                <a:solidFill>
                  <a:srgbClr val="FF0000"/>
                </a:solidFill>
                <a:latin typeface="Calibri" panose="020F0502020204030204" pitchFamily="34" charset="0"/>
              </a:rPr>
              <a:t>are its negative </a:t>
            </a:r>
            <a:r>
              <a:rPr lang="en-US" sz="2400" u="sng" dirty="0" smtClean="0">
                <a:solidFill>
                  <a:srgbClr val="FF0000"/>
                </a:solidFill>
                <a:latin typeface="Calibri" panose="020F0502020204030204" pitchFamily="34" charset="0"/>
              </a:rPr>
              <a:t>qualities for HF?</a:t>
            </a:r>
            <a:endParaRPr lang="en-US" sz="2400" u="sng" dirty="0">
              <a:solidFill>
                <a:srgbClr val="FF0000"/>
              </a:solidFill>
              <a:latin typeface="arial" panose="020B0604020202020204" pitchFamily="34" charset="0"/>
            </a:endParaRPr>
          </a:p>
        </p:txBody>
      </p:sp>
      <p:sp>
        <p:nvSpPr>
          <p:cNvPr id="2" name="Rectangle 1"/>
          <p:cNvSpPr/>
          <p:nvPr/>
        </p:nvSpPr>
        <p:spPr>
          <a:xfrm>
            <a:off x="304800" y="1143000"/>
            <a:ext cx="8763000" cy="4247317"/>
          </a:xfrm>
          <a:prstGeom prst="rect">
            <a:avLst/>
          </a:prstGeom>
        </p:spPr>
        <p:txBody>
          <a:bodyPr wrap="square">
            <a:spAutoFit/>
          </a:bodyPr>
          <a:lstStyle/>
          <a:p>
            <a:r>
              <a:rPr lang="en-US" dirty="0" smtClean="0"/>
              <a:t>1</a:t>
            </a:r>
            <a:r>
              <a:rPr lang="en-US" dirty="0"/>
              <a:t>. </a:t>
            </a:r>
            <a:r>
              <a:rPr lang="en-US" dirty="0" smtClean="0"/>
              <a:t>Antenna’s cost….can be quite expensive.</a:t>
            </a:r>
            <a:br>
              <a:rPr lang="en-US" dirty="0" smtClean="0"/>
            </a:br>
            <a:endParaRPr lang="en-US" dirty="0"/>
          </a:p>
          <a:p>
            <a:r>
              <a:rPr lang="en-US" dirty="0" smtClean="0"/>
              <a:t>2</a:t>
            </a:r>
            <a:r>
              <a:rPr lang="en-US" dirty="0"/>
              <a:t>. </a:t>
            </a:r>
            <a:r>
              <a:rPr lang="en-US" dirty="0" smtClean="0"/>
              <a:t>Usually need a tower...more expense.</a:t>
            </a:r>
          </a:p>
          <a:p>
            <a:r>
              <a:rPr lang="en-US" dirty="0" smtClean="0"/>
              <a:t/>
            </a:r>
            <a:br>
              <a:rPr lang="en-US" dirty="0" smtClean="0"/>
            </a:br>
            <a:r>
              <a:rPr lang="en-US" dirty="0" smtClean="0"/>
              <a:t>3. May need Professional Engineer for soil-test…think here about Leaning Tower of Pisa.</a:t>
            </a:r>
          </a:p>
          <a:p>
            <a:r>
              <a:rPr lang="en-US" dirty="0" smtClean="0"/>
              <a:t/>
            </a:r>
            <a:br>
              <a:rPr lang="en-US" dirty="0" smtClean="0"/>
            </a:br>
            <a:r>
              <a:rPr lang="en-US" dirty="0" smtClean="0"/>
              <a:t>4. Need space for big booms. </a:t>
            </a:r>
          </a:p>
          <a:p>
            <a:r>
              <a:rPr lang="en-US" dirty="0" smtClean="0"/>
              <a:t/>
            </a:r>
            <a:br>
              <a:rPr lang="en-US" dirty="0" smtClean="0"/>
            </a:br>
            <a:r>
              <a:rPr lang="en-US" dirty="0" smtClean="0"/>
              <a:t>5. </a:t>
            </a:r>
            <a:r>
              <a:rPr lang="en-US" b="1" dirty="0" smtClean="0"/>
              <a:t>Big wind and ice loading.</a:t>
            </a:r>
            <a:endParaRPr lang="en-US" b="1" dirty="0"/>
          </a:p>
          <a:p>
            <a:r>
              <a:rPr lang="en-US" dirty="0" smtClean="0"/>
              <a:t/>
            </a:r>
            <a:br>
              <a:rPr lang="en-US" dirty="0" smtClean="0"/>
            </a:br>
            <a:r>
              <a:rPr lang="en-US" dirty="0" smtClean="0"/>
              <a:t>6. Slow to rotate into position if there is a ‘spot’ to which you want to make a QSO and you are not aimed that way.</a:t>
            </a:r>
          </a:p>
          <a:p>
            <a:r>
              <a:rPr lang="en-US" dirty="0" smtClean="0"/>
              <a:t/>
            </a:r>
            <a:br>
              <a:rPr lang="en-US" dirty="0" smtClean="0"/>
            </a:br>
            <a:r>
              <a:rPr lang="en-US" dirty="0" smtClean="0"/>
              <a:t>7. As mentioned earlier, the </a:t>
            </a:r>
            <a:r>
              <a:rPr lang="en-US" dirty="0" err="1" smtClean="0"/>
              <a:t>yagi’s</a:t>
            </a:r>
            <a:r>
              <a:rPr lang="en-US" dirty="0" smtClean="0"/>
              <a:t> impedance is low….10 to 40 ohms typically, so matching can be challenging.</a:t>
            </a:r>
            <a:endParaRPr lang="en-US" dirty="0"/>
          </a:p>
        </p:txBody>
      </p:sp>
    </p:spTree>
    <p:extLst>
      <p:ext uri="{BB962C8B-B14F-4D97-AF65-F5344CB8AC3E}">
        <p14:creationId xmlns:p14="http://schemas.microsoft.com/office/powerpoint/2010/main" val="164536798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632857" y="6324600"/>
            <a:ext cx="5453743"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31</a:t>
            </a:fld>
            <a:endParaRPr lang="en-US"/>
          </a:p>
        </p:txBody>
      </p:sp>
      <p:sp>
        <p:nvSpPr>
          <p:cNvPr id="3" name="Title 2"/>
          <p:cNvSpPr>
            <a:spLocks noGrp="1"/>
          </p:cNvSpPr>
          <p:nvPr>
            <p:ph type="title"/>
          </p:nvPr>
        </p:nvSpPr>
        <p:spPr>
          <a:xfrm>
            <a:off x="1632857" y="391753"/>
            <a:ext cx="5791200" cy="668309"/>
          </a:xfrm>
        </p:spPr>
        <p:txBody>
          <a:bodyPr>
            <a:normAutofit/>
          </a:bodyPr>
          <a:lstStyle/>
          <a:p>
            <a:pPr>
              <a:spcAft>
                <a:spcPts val="800"/>
              </a:spcAft>
            </a:pPr>
            <a:r>
              <a:rPr lang="en-US" sz="2700" u="sng" dirty="0" smtClean="0">
                <a:solidFill>
                  <a:srgbClr val="FF0000"/>
                </a:solidFill>
                <a:latin typeface="Calibri" panose="020F0502020204030204" pitchFamily="34" charset="0"/>
              </a:rPr>
              <a:t>Short </a:t>
            </a:r>
            <a:r>
              <a:rPr lang="en-US" sz="2700" u="sng" dirty="0">
                <a:solidFill>
                  <a:srgbClr val="FF0000"/>
                </a:solidFill>
                <a:latin typeface="Calibri" panose="020F0502020204030204" pitchFamily="34" charset="0"/>
              </a:rPr>
              <a:t>story how it came to be</a:t>
            </a:r>
            <a:r>
              <a:rPr lang="en-US" sz="2700" u="sng" dirty="0" smtClean="0">
                <a:solidFill>
                  <a:srgbClr val="FF0000"/>
                </a:solidFill>
                <a:latin typeface="Calibri" panose="020F0502020204030204" pitchFamily="34" charset="0"/>
              </a:rPr>
              <a:t>.</a:t>
            </a:r>
            <a:endParaRPr lang="en-US" sz="2400" u="sng" dirty="0">
              <a:solidFill>
                <a:srgbClr val="FF0000"/>
              </a:solidFill>
              <a:latin typeface="arial" panose="020B0604020202020204" pitchFamily="34" charset="0"/>
            </a:endParaRPr>
          </a:p>
        </p:txBody>
      </p:sp>
      <p:sp>
        <p:nvSpPr>
          <p:cNvPr id="2" name="TextBox 1"/>
          <p:cNvSpPr txBox="1"/>
          <p:nvPr/>
        </p:nvSpPr>
        <p:spPr>
          <a:xfrm>
            <a:off x="609600" y="1120282"/>
            <a:ext cx="7924800" cy="4524315"/>
          </a:xfrm>
          <a:prstGeom prst="rect">
            <a:avLst/>
          </a:prstGeom>
          <a:noFill/>
        </p:spPr>
        <p:txBody>
          <a:bodyPr wrap="square" rtlCol="0">
            <a:spAutoFit/>
          </a:bodyPr>
          <a:lstStyle/>
          <a:p>
            <a:pPr algn="ctr"/>
            <a:r>
              <a:rPr lang="en-US" dirty="0" smtClean="0"/>
              <a:t>Between the two World-Wars, </a:t>
            </a:r>
            <a:br>
              <a:rPr lang="en-US" dirty="0" smtClean="0"/>
            </a:br>
            <a:r>
              <a:rPr lang="en-US" u="sng" dirty="0" smtClean="0"/>
              <a:t>Dr. </a:t>
            </a:r>
            <a:r>
              <a:rPr lang="en-US" u="sng" dirty="0" err="1" smtClean="0">
                <a:hlinkClick r:id="rId3" tooltip="Shintaro Uda"/>
              </a:rPr>
              <a:t>Shintaro</a:t>
            </a:r>
            <a:r>
              <a:rPr lang="en-US" u="sng" dirty="0" smtClean="0">
                <a:hlinkClick r:id="rId3" tooltip="Shintaro Uda"/>
              </a:rPr>
              <a:t> </a:t>
            </a:r>
            <a:r>
              <a:rPr lang="en-US" u="sng" dirty="0" err="1" smtClean="0">
                <a:hlinkClick r:id="rId3" tooltip="Shintaro Uda"/>
              </a:rPr>
              <a:t>Uda</a:t>
            </a:r>
            <a:r>
              <a:rPr lang="en-US" dirty="0" smtClean="0"/>
              <a:t>, assisted by </a:t>
            </a:r>
            <a:r>
              <a:rPr lang="en-US" u="sng" dirty="0" smtClean="0"/>
              <a:t>Dr. </a:t>
            </a:r>
            <a:r>
              <a:rPr lang="en-US" u="sng" dirty="0" err="1" smtClean="0">
                <a:hlinkClick r:id="rId4" tooltip="Hidetsugu Yagi"/>
              </a:rPr>
              <a:t>Hidetsugu</a:t>
            </a:r>
            <a:r>
              <a:rPr lang="en-US" u="sng" dirty="0" smtClean="0">
                <a:hlinkClick r:id="rId4" tooltip="Hidetsugu Yagi"/>
              </a:rPr>
              <a:t> Yagi</a:t>
            </a:r>
            <a:r>
              <a:rPr lang="en-US" dirty="0" smtClean="0"/>
              <a:t>, </a:t>
            </a:r>
          </a:p>
          <a:p>
            <a:pPr algn="ctr"/>
            <a:r>
              <a:rPr lang="en-US" dirty="0" smtClean="0"/>
              <a:t>developed a “proof-of-concept” for this antenna.</a:t>
            </a:r>
          </a:p>
          <a:p>
            <a:pPr algn="ctr"/>
            <a:r>
              <a:rPr lang="en-US" dirty="0" smtClean="0"/>
              <a:t>The engineering details proved to be quite difficult.</a:t>
            </a:r>
            <a:endParaRPr lang="en-US" dirty="0"/>
          </a:p>
          <a:p>
            <a:pPr algn="ctr"/>
            <a:r>
              <a:rPr lang="en-US" dirty="0" smtClean="0"/>
              <a:t>Later, Yagi translated the work into English and it was published.</a:t>
            </a:r>
          </a:p>
          <a:p>
            <a:pPr algn="ctr"/>
            <a:endParaRPr lang="en-US" dirty="0" smtClean="0"/>
          </a:p>
          <a:p>
            <a:pPr algn="ctr"/>
            <a:r>
              <a:rPr lang="en-US" dirty="0" smtClean="0"/>
              <a:t>During WWII, the Japanese won the Battle of Singapore </a:t>
            </a:r>
            <a:br>
              <a:rPr lang="en-US" dirty="0" smtClean="0"/>
            </a:br>
            <a:r>
              <a:rPr lang="en-US" dirty="0" smtClean="0"/>
              <a:t>(February 1942; the largest British surrender in its history) </a:t>
            </a:r>
            <a:br>
              <a:rPr lang="en-US" dirty="0" smtClean="0"/>
            </a:br>
            <a:r>
              <a:rPr lang="en-US" dirty="0" smtClean="0"/>
              <a:t>and interrogated a captured British radar-technician </a:t>
            </a:r>
            <a:br>
              <a:rPr lang="en-US" dirty="0" smtClean="0"/>
            </a:br>
            <a:r>
              <a:rPr lang="en-US" dirty="0" smtClean="0"/>
              <a:t>about some of his notes that mentioned a Yagi antenna.</a:t>
            </a:r>
          </a:p>
          <a:p>
            <a:pPr algn="ctr"/>
            <a:endParaRPr lang="en-US" dirty="0" smtClean="0"/>
          </a:p>
          <a:p>
            <a:pPr algn="ctr"/>
            <a:r>
              <a:rPr lang="en-US" dirty="0" smtClean="0"/>
              <a:t>That was the first the Japanese military learned about this antenna.</a:t>
            </a:r>
          </a:p>
          <a:p>
            <a:pPr algn="ctr"/>
            <a:r>
              <a:rPr lang="en-US" dirty="0" smtClean="0"/>
              <a:t>However the British, Americans and the Germans made extensive use of the Yagi antenna during that war.</a:t>
            </a:r>
            <a:endParaRPr lang="en-US" dirty="0"/>
          </a:p>
          <a:p>
            <a:pPr algn="ctr"/>
            <a:endParaRPr lang="en-US" dirty="0"/>
          </a:p>
          <a:p>
            <a:pPr algn="ctr"/>
            <a:r>
              <a:rPr lang="en-US" dirty="0" smtClean="0"/>
              <a:t>Dr. Yagi always attributed the design to Dr. </a:t>
            </a:r>
            <a:r>
              <a:rPr lang="en-US" dirty="0" err="1" smtClean="0"/>
              <a:t>Uda</a:t>
            </a:r>
            <a:r>
              <a:rPr lang="en-US" dirty="0" smtClean="0"/>
              <a:t>.</a:t>
            </a:r>
          </a:p>
        </p:txBody>
      </p:sp>
    </p:spTree>
    <p:extLst>
      <p:ext uri="{BB962C8B-B14F-4D97-AF65-F5344CB8AC3E}">
        <p14:creationId xmlns:p14="http://schemas.microsoft.com/office/powerpoint/2010/main" val="3210519398"/>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https://www.k4kio.com/hexagonal-beam-vs-spiderbeam/#:~:text=So%20the%20Spider%20beam%20is,are%20in%20for%20some%20work.</a:t>
            </a:r>
          </a:p>
        </p:txBody>
      </p:sp>
      <p:sp>
        <p:nvSpPr>
          <p:cNvPr id="3" name="Content Placeholder 2"/>
          <p:cNvSpPr>
            <a:spLocks noGrp="1"/>
          </p:cNvSpPr>
          <p:nvPr>
            <p:ph idx="1"/>
          </p:nvPr>
        </p:nvSpPr>
        <p:spPr/>
        <p:txBody>
          <a:bodyPr/>
          <a:lstStyle/>
          <a:p>
            <a:r>
              <a:rPr lang="en-US" dirty="0"/>
              <a:t>the Spider beam is going to have a bit more gain on several bands than a hex. The two weigh about the same but the Spider beam is about 33 feet across at its widest point compared with 22 feet for the hex. If you buy a Spider beam, you are in for some </a:t>
            </a:r>
            <a:r>
              <a:rPr lang="en-US" dirty="0" err="1"/>
              <a:t>work.Sep</a:t>
            </a:r>
            <a:r>
              <a:rPr lang="en-US" dirty="0"/>
              <a:t> 20, 2015</a:t>
            </a:r>
          </a:p>
        </p:txBody>
      </p:sp>
      <p:sp>
        <p:nvSpPr>
          <p:cNvPr id="5" name="Footer Placeholder 4"/>
          <p:cNvSpPr>
            <a:spLocks noGrp="1"/>
          </p:cNvSpPr>
          <p:nvPr>
            <p:ph type="ftr" sz="quarter" idx="11"/>
          </p:nvPr>
        </p:nvSpPr>
        <p:spPr>
          <a:xfrm>
            <a:off x="1676400" y="6324600"/>
            <a:ext cx="54102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32</a:t>
            </a:fld>
            <a:endParaRPr lang="en-US"/>
          </a:p>
        </p:txBody>
      </p:sp>
    </p:spTree>
    <p:extLst>
      <p:ext uri="{BB962C8B-B14F-4D97-AF65-F5344CB8AC3E}">
        <p14:creationId xmlns:p14="http://schemas.microsoft.com/office/powerpoint/2010/main" val="35086623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9442" y="6493280"/>
            <a:ext cx="5486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4</a:t>
            </a:fld>
            <a:endParaRPr lang="en-US"/>
          </a:p>
        </p:txBody>
      </p:sp>
      <p:sp>
        <p:nvSpPr>
          <p:cNvPr id="3" name="Title 2"/>
          <p:cNvSpPr>
            <a:spLocks noGrp="1"/>
          </p:cNvSpPr>
          <p:nvPr>
            <p:ph type="title"/>
          </p:nvPr>
        </p:nvSpPr>
        <p:spPr>
          <a:xfrm>
            <a:off x="435429" y="156311"/>
            <a:ext cx="4767944" cy="561909"/>
          </a:xfrm>
        </p:spPr>
        <p:txBody>
          <a:bodyPr>
            <a:normAutofit fontScale="90000"/>
          </a:bodyPr>
          <a:lstStyle/>
          <a:p>
            <a:pPr>
              <a:spcAft>
                <a:spcPts val="800"/>
              </a:spcAft>
            </a:pPr>
            <a:r>
              <a:rPr lang="en-US" sz="2400" u="sng" dirty="0" smtClean="0">
                <a:solidFill>
                  <a:srgbClr val="FF0000"/>
                </a:solidFill>
                <a:latin typeface="Calibri" panose="020F0502020204030204" pitchFamily="34" charset="0"/>
              </a:rPr>
              <a:t>#2. The dipole is the “driven-element”.</a:t>
            </a:r>
            <a:endParaRPr lang="en-US" sz="2400" u="sng" dirty="0">
              <a:solidFill>
                <a:srgbClr val="FF0000"/>
              </a:solidFill>
              <a:latin typeface="arial" panose="020B0604020202020204" pitchFamily="34" charset="0"/>
            </a:endParaRPr>
          </a:p>
        </p:txBody>
      </p:sp>
      <p:pic>
        <p:nvPicPr>
          <p:cNvPr id="8194" name="Picture 2" descr="Diagram showing the basic concept behind the Yagi-Uda antenna showing the driven element, reflector and dir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1060"/>
            <a:ext cx="2952750" cy="19907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 y="3616823"/>
            <a:ext cx="8763000" cy="3416320"/>
          </a:xfrm>
          <a:prstGeom prst="rect">
            <a:avLst/>
          </a:prstGeom>
          <a:noFill/>
        </p:spPr>
        <p:txBody>
          <a:bodyPr wrap="square" rtlCol="0">
            <a:spAutoFit/>
          </a:bodyPr>
          <a:lstStyle/>
          <a:p>
            <a:pPr algn="ctr"/>
            <a:r>
              <a:rPr lang="en-US" dirty="0" smtClean="0"/>
              <a:t>The Yagi antenna design has a </a:t>
            </a:r>
            <a:r>
              <a:rPr lang="en-US" u="sng" dirty="0" smtClean="0"/>
              <a:t>dipole</a:t>
            </a:r>
            <a:r>
              <a:rPr lang="en-US" dirty="0" smtClean="0"/>
              <a:t> as the “main” radiating or </a:t>
            </a:r>
            <a:r>
              <a:rPr lang="en-US" b="1" dirty="0" smtClean="0"/>
              <a:t>driven-element</a:t>
            </a:r>
            <a:r>
              <a:rPr lang="en-US" dirty="0" smtClean="0"/>
              <a:t>.</a:t>
            </a:r>
            <a:br>
              <a:rPr lang="en-US" dirty="0" smtClean="0"/>
            </a:br>
            <a:r>
              <a:rPr lang="en-US" dirty="0" smtClean="0"/>
              <a:t>Since it is a </a:t>
            </a:r>
            <a:r>
              <a:rPr lang="en-US" u="sng" dirty="0" smtClean="0"/>
              <a:t>dipole</a:t>
            </a:r>
            <a:r>
              <a:rPr lang="en-US" dirty="0" smtClean="0"/>
              <a:t>, it has two conductive metal parts</a:t>
            </a:r>
            <a:r>
              <a:rPr lang="en-US" dirty="0"/>
              <a:t>.</a:t>
            </a:r>
            <a:br>
              <a:rPr lang="en-US" dirty="0"/>
            </a:br>
            <a:r>
              <a:rPr lang="en-US" dirty="0"/>
              <a:t>Keep in mind that a </a:t>
            </a:r>
            <a:r>
              <a:rPr lang="en-US" u="sng" dirty="0"/>
              <a:t>dipole</a:t>
            </a:r>
            <a:r>
              <a:rPr lang="en-US" dirty="0"/>
              <a:t> is </a:t>
            </a:r>
            <a:r>
              <a:rPr lang="en-US" dirty="0" smtClean="0"/>
              <a:t>just a </a:t>
            </a:r>
            <a:r>
              <a:rPr lang="en-US" dirty="0"/>
              <a:t>transmission-line spread apart.</a:t>
            </a:r>
          </a:p>
          <a:p>
            <a:pPr algn="ctr"/>
            <a:endParaRPr lang="en-US" dirty="0"/>
          </a:p>
          <a:p>
            <a:pPr algn="ctr"/>
            <a:r>
              <a:rPr lang="en-US" dirty="0" smtClean="0"/>
              <a:t>The “</a:t>
            </a:r>
            <a:r>
              <a:rPr lang="en-US" b="1" dirty="0" smtClean="0"/>
              <a:t>driven-element</a:t>
            </a:r>
            <a:r>
              <a:rPr lang="en-US" dirty="0" smtClean="0"/>
              <a:t>” must be electrically isolated from the conductive metal boom.</a:t>
            </a:r>
          </a:p>
          <a:p>
            <a:pPr algn="ctr"/>
            <a:endParaRPr lang="en-US" dirty="0" smtClean="0"/>
          </a:p>
          <a:p>
            <a:pPr algn="ctr"/>
            <a:r>
              <a:rPr lang="en-US" dirty="0" smtClean="0"/>
              <a:t>The feeder is attached to that “</a:t>
            </a:r>
            <a:r>
              <a:rPr lang="en-US" b="1" dirty="0" smtClean="0"/>
              <a:t>driven-element</a:t>
            </a:r>
            <a:r>
              <a:rPr lang="en-US" dirty="0" smtClean="0"/>
              <a:t>”; a </a:t>
            </a:r>
            <a:r>
              <a:rPr lang="en-US" dirty="0" err="1" smtClean="0"/>
              <a:t>yagi’s</a:t>
            </a:r>
            <a:r>
              <a:rPr lang="en-US" dirty="0" smtClean="0"/>
              <a:t> impedance is low…10 to 40 ohms.</a:t>
            </a:r>
          </a:p>
          <a:p>
            <a:pPr algn="ctr"/>
            <a:endParaRPr lang="en-US" dirty="0" smtClean="0"/>
          </a:p>
          <a:p>
            <a:pPr algn="ctr"/>
            <a:r>
              <a:rPr lang="en-US" dirty="0" smtClean="0"/>
              <a:t>A </a:t>
            </a:r>
            <a:r>
              <a:rPr lang="en-US" u="sng" dirty="0" smtClean="0"/>
              <a:t>dipole</a:t>
            </a:r>
            <a:r>
              <a:rPr lang="en-US" dirty="0" smtClean="0"/>
              <a:t> is balanced;  so, if coax feed is used, it must be fed thru a “</a:t>
            </a:r>
            <a:r>
              <a:rPr lang="en-US" dirty="0" err="1" smtClean="0"/>
              <a:t>balun</a:t>
            </a:r>
            <a:r>
              <a:rPr lang="en-US" dirty="0" smtClean="0"/>
              <a:t>”, </a:t>
            </a:r>
            <a:br>
              <a:rPr lang="en-US" dirty="0" smtClean="0"/>
            </a:br>
            <a:r>
              <a:rPr lang="en-US" dirty="0" smtClean="0"/>
              <a:t>which is a simple device to change a coax-cable’s unbalanced-feed to a balanced-feed.</a:t>
            </a:r>
          </a:p>
          <a:p>
            <a:pPr algn="ctr"/>
            <a:r>
              <a:rPr lang="en-US" dirty="0" smtClean="0"/>
              <a:t> </a:t>
            </a:r>
          </a:p>
          <a:p>
            <a:pPr algn="ctr"/>
            <a:endParaRPr lang="en-US" dirty="0"/>
          </a:p>
        </p:txBody>
      </p:sp>
      <p:cxnSp>
        <p:nvCxnSpPr>
          <p:cNvPr id="18" name="Straight Arrow Connector 17"/>
          <p:cNvCxnSpPr/>
          <p:nvPr/>
        </p:nvCxnSpPr>
        <p:spPr>
          <a:xfrm flipH="1" flipV="1">
            <a:off x="1143000" y="3276600"/>
            <a:ext cx="2590800" cy="381000"/>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4"/>
          <a:stretch>
            <a:fillRect/>
          </a:stretch>
        </p:blipFill>
        <p:spPr>
          <a:xfrm>
            <a:off x="4272642" y="1070645"/>
            <a:ext cx="2324100" cy="1962150"/>
          </a:xfrm>
          <a:prstGeom prst="rect">
            <a:avLst/>
          </a:prstGeom>
        </p:spPr>
      </p:pic>
      <p:sp>
        <p:nvSpPr>
          <p:cNvPr id="8" name="TextBox 7"/>
          <p:cNvSpPr txBox="1"/>
          <p:nvPr/>
        </p:nvSpPr>
        <p:spPr>
          <a:xfrm flipH="1">
            <a:off x="6574971" y="1356708"/>
            <a:ext cx="2264229" cy="1477328"/>
          </a:xfrm>
          <a:prstGeom prst="rect">
            <a:avLst/>
          </a:prstGeom>
          <a:noFill/>
        </p:spPr>
        <p:txBody>
          <a:bodyPr wrap="square" rtlCol="0">
            <a:spAutoFit/>
          </a:bodyPr>
          <a:lstStyle/>
          <a:p>
            <a:pPr algn="ctr"/>
            <a:r>
              <a:rPr lang="en-US" dirty="0" smtClean="0"/>
              <a:t>With only the </a:t>
            </a:r>
            <a:r>
              <a:rPr lang="en-US" u="sng" dirty="0" smtClean="0"/>
              <a:t>dipole </a:t>
            </a:r>
            <a:r>
              <a:rPr lang="en-US" dirty="0" smtClean="0"/>
              <a:t>on the boom, it would have this basic, classic</a:t>
            </a:r>
            <a:br>
              <a:rPr lang="en-US" dirty="0" smtClean="0"/>
            </a:br>
            <a:r>
              <a:rPr lang="en-US" dirty="0" smtClean="0"/>
              <a:t>dipole radiation pattern.</a:t>
            </a:r>
            <a:endParaRPr lang="en-US" dirty="0"/>
          </a:p>
        </p:txBody>
      </p:sp>
      <p:sp>
        <p:nvSpPr>
          <p:cNvPr id="10" name="Rounded Rectangle 9"/>
          <p:cNvSpPr/>
          <p:nvPr/>
        </p:nvSpPr>
        <p:spPr>
          <a:xfrm>
            <a:off x="3886200" y="790509"/>
            <a:ext cx="5029200" cy="24860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03373" y="998355"/>
            <a:ext cx="495072" cy="2034439"/>
          </a:xfrm>
          <a:prstGeom prst="rect">
            <a:avLst/>
          </a:prstGeom>
          <a:noFill/>
        </p:spPr>
        <p:txBody>
          <a:bodyPr vert="wordArtVert" wrap="square" rtlCol="0">
            <a:spAutoFit/>
          </a:bodyPr>
          <a:lstStyle/>
          <a:p>
            <a:r>
              <a:rPr lang="en-US" sz="1700" b="1" dirty="0" smtClean="0">
                <a:solidFill>
                  <a:srgbClr val="FF0000"/>
                </a:solidFill>
              </a:rPr>
              <a:t>DIPOLE</a:t>
            </a:r>
            <a:endParaRPr lang="en-US" sz="1700" b="1" dirty="0">
              <a:solidFill>
                <a:srgbClr val="FF0000"/>
              </a:solidFill>
            </a:endParaRPr>
          </a:p>
        </p:txBody>
      </p:sp>
    </p:spTree>
    <p:extLst>
      <p:ext uri="{BB962C8B-B14F-4D97-AF65-F5344CB8AC3E}">
        <p14:creationId xmlns:p14="http://schemas.microsoft.com/office/powerpoint/2010/main" val="340613180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431132" y="6324600"/>
            <a:ext cx="5655468"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5</a:t>
            </a:fld>
            <a:endParaRPr lang="en-US"/>
          </a:p>
        </p:txBody>
      </p:sp>
      <p:sp>
        <p:nvSpPr>
          <p:cNvPr id="3" name="Title 2"/>
          <p:cNvSpPr>
            <a:spLocks noGrp="1"/>
          </p:cNvSpPr>
          <p:nvPr>
            <p:ph type="title"/>
          </p:nvPr>
        </p:nvSpPr>
        <p:spPr>
          <a:xfrm>
            <a:off x="4686300" y="265147"/>
            <a:ext cx="3733800" cy="561909"/>
          </a:xfrm>
        </p:spPr>
        <p:txBody>
          <a:bodyPr>
            <a:normAutofit fontScale="90000"/>
          </a:bodyPr>
          <a:lstStyle/>
          <a:p>
            <a:pPr>
              <a:spcAft>
                <a:spcPts val="800"/>
              </a:spcAft>
            </a:pPr>
            <a:r>
              <a:rPr lang="en-US" sz="2400" u="sng" dirty="0" smtClean="0">
                <a:solidFill>
                  <a:srgbClr val="FF0000"/>
                </a:solidFill>
                <a:latin typeface="Calibri" panose="020F0502020204030204" pitchFamily="34" charset="0"/>
              </a:rPr>
              <a:t>#3. The “parasitic-elements”. </a:t>
            </a:r>
            <a:endParaRPr lang="en-US" sz="2400" u="sng" dirty="0">
              <a:solidFill>
                <a:srgbClr val="FF0000"/>
              </a:solidFill>
              <a:latin typeface="arial" panose="020B0604020202020204" pitchFamily="34" charset="0"/>
            </a:endParaRPr>
          </a:p>
        </p:txBody>
      </p:sp>
      <p:pic>
        <p:nvPicPr>
          <p:cNvPr id="8194" name="Picture 2" descr="Diagram showing the basic concept behind the Yagi-Uda antenna showing the driven element, reflector and dir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339725"/>
            <a:ext cx="2952750" cy="19907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3043978"/>
            <a:ext cx="8991600" cy="3416320"/>
          </a:xfrm>
          <a:prstGeom prst="rect">
            <a:avLst/>
          </a:prstGeom>
          <a:noFill/>
        </p:spPr>
        <p:txBody>
          <a:bodyPr wrap="square" rtlCol="0">
            <a:spAutoFit/>
          </a:bodyPr>
          <a:lstStyle/>
          <a:p>
            <a:pPr algn="ctr"/>
            <a:r>
              <a:rPr lang="en-US" dirty="0" smtClean="0"/>
              <a:t>‘</a:t>
            </a:r>
            <a:r>
              <a:rPr lang="en-US" b="1" dirty="0" smtClean="0"/>
              <a:t>Parasitic-elements</a:t>
            </a:r>
            <a:r>
              <a:rPr lang="en-US" dirty="0" smtClean="0"/>
              <a:t>’(reflector and directors) are not directly connected to the driven element.</a:t>
            </a:r>
          </a:p>
          <a:p>
            <a:pPr algn="ctr"/>
            <a:endParaRPr lang="en-US" dirty="0"/>
          </a:p>
          <a:p>
            <a:pPr algn="ctr"/>
            <a:r>
              <a:rPr lang="en-US" dirty="0" smtClean="0"/>
              <a:t>What is different here is each parasitic-element is one solid conductive metal piece and</a:t>
            </a:r>
            <a:br>
              <a:rPr lang="en-US" dirty="0" smtClean="0"/>
            </a:br>
            <a:r>
              <a:rPr lang="en-US" dirty="0" smtClean="0"/>
              <a:t> is </a:t>
            </a:r>
            <a:r>
              <a:rPr lang="en-US" b="1" u="sng" dirty="0" smtClean="0"/>
              <a:t>directly connected</a:t>
            </a:r>
            <a:r>
              <a:rPr lang="en-US" dirty="0" smtClean="0"/>
              <a:t> to the metal boom; this greatly simplifies mechanical details. </a:t>
            </a:r>
          </a:p>
          <a:p>
            <a:pPr algn="ctr"/>
            <a:endParaRPr lang="en-US" dirty="0" smtClean="0"/>
          </a:p>
          <a:p>
            <a:pPr algn="ctr"/>
            <a:r>
              <a:rPr lang="en-US" dirty="0" smtClean="0"/>
              <a:t>The </a:t>
            </a:r>
            <a:r>
              <a:rPr lang="en-US" b="1" dirty="0"/>
              <a:t>r</a:t>
            </a:r>
            <a:r>
              <a:rPr lang="en-US" b="1" dirty="0" smtClean="0"/>
              <a:t>eflector</a:t>
            </a:r>
            <a:r>
              <a:rPr lang="en-US" dirty="0" smtClean="0"/>
              <a:t> element has the most “bang for the buck”; you have about 4.5dB gain.</a:t>
            </a:r>
            <a:br>
              <a:rPr lang="en-US" dirty="0" smtClean="0"/>
            </a:br>
            <a:r>
              <a:rPr lang="en-US" dirty="0" smtClean="0"/>
              <a:t>This means that a 100 Watt signal can look like 281 Watts.</a:t>
            </a:r>
            <a:br>
              <a:rPr lang="en-US" dirty="0" smtClean="0"/>
            </a:br>
            <a:r>
              <a:rPr lang="en-US" dirty="0" smtClean="0"/>
              <a:t>If you have just the </a:t>
            </a:r>
            <a:r>
              <a:rPr lang="en-US" b="1" dirty="0" smtClean="0"/>
              <a:t>reflector</a:t>
            </a:r>
            <a:r>
              <a:rPr lang="en-US" dirty="0" smtClean="0"/>
              <a:t> and a </a:t>
            </a:r>
            <a:r>
              <a:rPr lang="en-US" b="1" dirty="0" smtClean="0"/>
              <a:t>driven-element</a:t>
            </a:r>
            <a:r>
              <a:rPr lang="en-US" dirty="0" smtClean="0"/>
              <a:t>, you have a “two-element </a:t>
            </a:r>
            <a:r>
              <a:rPr lang="en-US" dirty="0" err="1" smtClean="0"/>
              <a:t>yagi</a:t>
            </a:r>
            <a:r>
              <a:rPr lang="en-US" dirty="0" smtClean="0"/>
              <a:t>”. </a:t>
            </a:r>
          </a:p>
          <a:p>
            <a:pPr algn="ctr"/>
            <a:endParaRPr lang="en-US" dirty="0" smtClean="0"/>
          </a:p>
          <a:p>
            <a:pPr algn="ctr"/>
            <a:r>
              <a:rPr lang="en-US" dirty="0" smtClean="0"/>
              <a:t>Roughly speaking, the first </a:t>
            </a:r>
            <a:r>
              <a:rPr lang="en-US" b="1" dirty="0" smtClean="0"/>
              <a:t>director</a:t>
            </a:r>
            <a:r>
              <a:rPr lang="en-US" dirty="0" smtClean="0"/>
              <a:t> adds 2dB gain, so the 281 Watts gets to 444 Watts.</a:t>
            </a:r>
            <a:br>
              <a:rPr lang="en-US" dirty="0" smtClean="0"/>
            </a:br>
            <a:r>
              <a:rPr lang="en-US" dirty="0" smtClean="0"/>
              <a:t>But each additional </a:t>
            </a:r>
            <a:r>
              <a:rPr lang="en-US" b="1" dirty="0" smtClean="0"/>
              <a:t>director</a:t>
            </a:r>
            <a:r>
              <a:rPr lang="en-US" dirty="0" smtClean="0"/>
              <a:t> adds only 1dB at the expense of greatly lengthening the boom,</a:t>
            </a:r>
            <a:br>
              <a:rPr lang="en-US" dirty="0" smtClean="0"/>
            </a:br>
            <a:r>
              <a:rPr lang="en-US" dirty="0" smtClean="0"/>
              <a:t> which adds enormous size and weight to be handled by the rotor and tower.</a:t>
            </a:r>
          </a:p>
        </p:txBody>
      </p:sp>
      <p:cxnSp>
        <p:nvCxnSpPr>
          <p:cNvPr id="20" name="Straight Arrow Connector 19"/>
          <p:cNvCxnSpPr/>
          <p:nvPr/>
        </p:nvCxnSpPr>
        <p:spPr>
          <a:xfrm flipH="1" flipV="1">
            <a:off x="1085850" y="2209802"/>
            <a:ext cx="421502" cy="8763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98626" y="2019969"/>
            <a:ext cx="996924" cy="102358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507352" y="2019969"/>
            <a:ext cx="1710246" cy="106620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202" name="Picture 4" descr="https://upload.wikimedia.org/wikipedia/commons/0/05/A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343" y="1076394"/>
            <a:ext cx="1762125" cy="2009776"/>
          </a:xfrm>
          <a:prstGeom prst="rect">
            <a:avLst/>
          </a:prstGeom>
          <a:noFill/>
          <a:extLst>
            <a:ext uri="{909E8E84-426E-40DD-AFC4-6F175D3DCCD1}">
              <a14:hiddenFill xmlns:a14="http://schemas.microsoft.com/office/drawing/2010/main">
                <a:solidFill>
                  <a:srgbClr val="FFFFFF"/>
                </a:solidFill>
              </a14:hiddenFill>
            </a:ext>
          </a:extLst>
        </p:spPr>
      </p:pic>
      <p:cxnSp>
        <p:nvCxnSpPr>
          <p:cNvPr id="8207" name="Curved Connector 8206"/>
          <p:cNvCxnSpPr/>
          <p:nvPr/>
        </p:nvCxnSpPr>
        <p:spPr>
          <a:xfrm rot="10800000">
            <a:off x="2618014" y="409543"/>
            <a:ext cx="2857500" cy="835025"/>
          </a:xfrm>
          <a:prstGeom prst="curvedConnector3">
            <a:avLst>
              <a:gd name="adj1" fmla="val 3057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4334214" y="971451"/>
            <a:ext cx="4276386" cy="2072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TextBox 8211"/>
          <p:cNvSpPr txBox="1"/>
          <p:nvPr/>
        </p:nvSpPr>
        <p:spPr>
          <a:xfrm>
            <a:off x="6188499" y="1791177"/>
            <a:ext cx="2246674" cy="1200329"/>
          </a:xfrm>
          <a:prstGeom prst="rect">
            <a:avLst/>
          </a:prstGeom>
          <a:noFill/>
        </p:spPr>
        <p:txBody>
          <a:bodyPr wrap="square" rtlCol="0">
            <a:spAutoFit/>
          </a:bodyPr>
          <a:lstStyle/>
          <a:p>
            <a:r>
              <a:rPr lang="en-US" dirty="0" smtClean="0"/>
              <a:t>Here are shown some possible </a:t>
            </a:r>
            <a:r>
              <a:rPr lang="en-US" dirty="0" err="1" smtClean="0"/>
              <a:t>spacings</a:t>
            </a:r>
            <a:r>
              <a:rPr lang="en-US" dirty="0" smtClean="0"/>
              <a:t>.</a:t>
            </a:r>
            <a:br>
              <a:rPr lang="en-US" dirty="0" smtClean="0"/>
            </a:br>
            <a:r>
              <a:rPr lang="en-US" dirty="0" smtClean="0"/>
              <a:t>The lambda symbol </a:t>
            </a:r>
            <a:r>
              <a:rPr lang="en-US" dirty="0" smtClean="0">
                <a:sym typeface="Symbol" panose="05050102010706020507" pitchFamily="18" charset="2"/>
              </a:rPr>
              <a:t></a:t>
            </a:r>
            <a:r>
              <a:rPr lang="en-US" dirty="0" smtClean="0"/>
              <a:t> is the wavelength.</a:t>
            </a:r>
            <a:endParaRPr lang="en-US" dirty="0"/>
          </a:p>
        </p:txBody>
      </p:sp>
      <p:cxnSp>
        <p:nvCxnSpPr>
          <p:cNvPr id="7" name="Straight Arrow Connector 6"/>
          <p:cNvCxnSpPr/>
          <p:nvPr/>
        </p:nvCxnSpPr>
        <p:spPr>
          <a:xfrm flipH="1">
            <a:off x="5940131" y="2330450"/>
            <a:ext cx="1146470" cy="5069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84843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600200" y="6324600"/>
            <a:ext cx="5486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6</a:t>
            </a:fld>
            <a:endParaRPr lang="en-US"/>
          </a:p>
        </p:txBody>
      </p:sp>
      <p:sp>
        <p:nvSpPr>
          <p:cNvPr id="3" name="Title 2"/>
          <p:cNvSpPr>
            <a:spLocks noGrp="1"/>
          </p:cNvSpPr>
          <p:nvPr>
            <p:ph type="title"/>
          </p:nvPr>
        </p:nvSpPr>
        <p:spPr>
          <a:xfrm>
            <a:off x="2647950" y="18022"/>
            <a:ext cx="3352800" cy="604773"/>
          </a:xfrm>
        </p:spPr>
        <p:txBody>
          <a:bodyPr>
            <a:normAutofit fontScale="90000"/>
          </a:bodyPr>
          <a:lstStyle/>
          <a:p>
            <a:pPr>
              <a:spcAft>
                <a:spcPts val="800"/>
              </a:spcAft>
            </a:pPr>
            <a:r>
              <a:rPr lang="en-US" sz="2400" u="sng" dirty="0" smtClean="0">
                <a:solidFill>
                  <a:srgbClr val="FF0000"/>
                </a:solidFill>
                <a:latin typeface="Calibri" panose="020F0502020204030204" pitchFamily="34" charset="0"/>
              </a:rPr>
              <a:t>#4. What </a:t>
            </a:r>
            <a:r>
              <a:rPr lang="en-US" sz="2400" u="sng" dirty="0">
                <a:solidFill>
                  <a:srgbClr val="FF0000"/>
                </a:solidFill>
                <a:latin typeface="Calibri" panose="020F0502020204030204" pitchFamily="34" charset="0"/>
              </a:rPr>
              <a:t>is </a:t>
            </a:r>
            <a:r>
              <a:rPr lang="en-US" sz="2400" u="sng" dirty="0" smtClean="0">
                <a:solidFill>
                  <a:srgbClr val="FF0000"/>
                </a:solidFill>
                <a:latin typeface="Calibri" panose="020F0502020204030204" pitchFamily="34" charset="0"/>
              </a:rPr>
              <a:t>a Yagi </a:t>
            </a:r>
            <a:r>
              <a:rPr lang="en-US" sz="2400" u="sng" dirty="0">
                <a:solidFill>
                  <a:srgbClr val="FF0000"/>
                </a:solidFill>
                <a:latin typeface="Calibri" panose="020F0502020204030204" pitchFamily="34" charset="0"/>
              </a:rPr>
              <a:t>good for? </a:t>
            </a:r>
          </a:p>
        </p:txBody>
      </p:sp>
      <p:sp>
        <p:nvSpPr>
          <p:cNvPr id="7" name="TextBox 6"/>
          <p:cNvSpPr txBox="1"/>
          <p:nvPr/>
        </p:nvSpPr>
        <p:spPr>
          <a:xfrm>
            <a:off x="0" y="543541"/>
            <a:ext cx="9158287" cy="1938992"/>
          </a:xfrm>
          <a:prstGeom prst="rect">
            <a:avLst/>
          </a:prstGeom>
          <a:noFill/>
        </p:spPr>
        <p:txBody>
          <a:bodyPr wrap="square" rtlCol="0">
            <a:spAutoFit/>
          </a:bodyPr>
          <a:lstStyle/>
          <a:p>
            <a:pPr>
              <a:tabLst>
                <a:tab pos="457200" algn="l"/>
              </a:tabLst>
            </a:pPr>
            <a:r>
              <a:rPr lang="en-US" sz="2000" dirty="0" smtClean="0"/>
              <a:t>	1. The Yagi’s most attractive feature is its </a:t>
            </a:r>
            <a:r>
              <a:rPr lang="en-US" sz="2000" u="sng" dirty="0" smtClean="0"/>
              <a:t>directivity</a:t>
            </a:r>
            <a:r>
              <a:rPr lang="en-US" sz="2000" dirty="0" smtClean="0"/>
              <a:t>.</a:t>
            </a:r>
            <a:br>
              <a:rPr lang="en-US" sz="2000" dirty="0" smtClean="0"/>
            </a:br>
            <a:r>
              <a:rPr lang="en-US" sz="2000" dirty="0" smtClean="0"/>
              <a:t>	     It is able to “re-direct” most of the RF energy into a desired direction.</a:t>
            </a:r>
            <a:br>
              <a:rPr lang="en-US" sz="2000" dirty="0" smtClean="0"/>
            </a:br>
            <a:r>
              <a:rPr lang="en-US" sz="2000" dirty="0" smtClean="0"/>
              <a:t>	     It is not an amplifier, so it does not create gain.</a:t>
            </a:r>
          </a:p>
          <a:p>
            <a:pPr defTabSz="628650">
              <a:tabLst>
                <a:tab pos="457200" algn="l"/>
              </a:tabLst>
            </a:pPr>
            <a:r>
              <a:rPr lang="en-US" sz="2000" dirty="0" smtClean="0"/>
              <a:t>	2. Reduces QRM (man-made noise) from other directions making receiving easier.</a:t>
            </a:r>
            <a:br>
              <a:rPr lang="en-US" sz="2000" dirty="0" smtClean="0"/>
            </a:br>
            <a:r>
              <a:rPr lang="en-US" sz="2000" b="1" dirty="0" smtClean="0"/>
              <a:t>            </a:t>
            </a:r>
            <a:r>
              <a:rPr lang="en-US" sz="2000" b="1" dirty="0" smtClean="0">
                <a:solidFill>
                  <a:srgbClr val="FF0000"/>
                </a:solidFill>
              </a:rPr>
              <a:t>Also has gain for receiving due to </a:t>
            </a:r>
            <a:r>
              <a:rPr lang="en-US" sz="2000" b="1" u="sng" dirty="0" smtClean="0">
                <a:solidFill>
                  <a:srgbClr val="FF0000"/>
                </a:solidFill>
              </a:rPr>
              <a:t>reciprocity</a:t>
            </a:r>
            <a:r>
              <a:rPr lang="en-US" sz="2000" b="1" dirty="0" smtClean="0">
                <a:solidFill>
                  <a:srgbClr val="FF0000"/>
                </a:solidFill>
              </a:rPr>
              <a:t>.</a:t>
            </a:r>
          </a:p>
          <a:p>
            <a:pPr defTabSz="457200"/>
            <a:r>
              <a:rPr lang="en-US" sz="2000" dirty="0"/>
              <a:t>	</a:t>
            </a:r>
            <a:r>
              <a:rPr lang="en-US" sz="2000" dirty="0" smtClean="0"/>
              <a:t>3. Has a decent low “take-off” angle for DX. </a:t>
            </a:r>
            <a:endParaRPr lang="en-US" sz="2000" dirty="0"/>
          </a:p>
        </p:txBody>
      </p:sp>
      <p:pic>
        <p:nvPicPr>
          <p:cNvPr id="2" name="Picture 1"/>
          <p:cNvPicPr>
            <a:picLocks noChangeAspect="1"/>
          </p:cNvPicPr>
          <p:nvPr/>
        </p:nvPicPr>
        <p:blipFill>
          <a:blip r:embed="rId3"/>
          <a:stretch>
            <a:fillRect/>
          </a:stretch>
        </p:blipFill>
        <p:spPr>
          <a:xfrm>
            <a:off x="6000750" y="2744558"/>
            <a:ext cx="2114550" cy="2162175"/>
          </a:xfrm>
          <a:prstGeom prst="rect">
            <a:avLst/>
          </a:prstGeom>
        </p:spPr>
      </p:pic>
      <p:pic>
        <p:nvPicPr>
          <p:cNvPr id="9" name="Picture 8"/>
          <p:cNvPicPr>
            <a:picLocks noChangeAspect="1"/>
          </p:cNvPicPr>
          <p:nvPr/>
        </p:nvPicPr>
        <p:blipFill>
          <a:blip r:embed="rId4"/>
          <a:stretch>
            <a:fillRect/>
          </a:stretch>
        </p:blipFill>
        <p:spPr>
          <a:xfrm>
            <a:off x="1752600" y="4242168"/>
            <a:ext cx="2571750" cy="1466850"/>
          </a:xfrm>
          <a:prstGeom prst="rect">
            <a:avLst/>
          </a:prstGeom>
        </p:spPr>
      </p:pic>
      <p:pic>
        <p:nvPicPr>
          <p:cNvPr id="11" name="Picture 10"/>
          <p:cNvPicPr>
            <a:picLocks noChangeAspect="1"/>
          </p:cNvPicPr>
          <p:nvPr/>
        </p:nvPicPr>
        <p:blipFill>
          <a:blip r:embed="rId5"/>
          <a:stretch>
            <a:fillRect/>
          </a:stretch>
        </p:blipFill>
        <p:spPr>
          <a:xfrm>
            <a:off x="6000750" y="5256580"/>
            <a:ext cx="2286000" cy="904875"/>
          </a:xfrm>
          <a:prstGeom prst="rect">
            <a:avLst/>
          </a:prstGeom>
        </p:spPr>
      </p:pic>
      <p:pic>
        <p:nvPicPr>
          <p:cNvPr id="12" name="Picture 11"/>
          <p:cNvPicPr>
            <a:picLocks noChangeAspect="1"/>
          </p:cNvPicPr>
          <p:nvPr/>
        </p:nvPicPr>
        <p:blipFill>
          <a:blip r:embed="rId6"/>
          <a:stretch>
            <a:fillRect/>
          </a:stretch>
        </p:blipFill>
        <p:spPr>
          <a:xfrm>
            <a:off x="914400" y="2657456"/>
            <a:ext cx="3190875" cy="1438275"/>
          </a:xfrm>
          <a:prstGeom prst="rect">
            <a:avLst/>
          </a:prstGeom>
        </p:spPr>
      </p:pic>
      <p:sp>
        <p:nvSpPr>
          <p:cNvPr id="13" name="TextBox 12"/>
          <p:cNvSpPr txBox="1"/>
          <p:nvPr/>
        </p:nvSpPr>
        <p:spPr>
          <a:xfrm>
            <a:off x="1141095" y="5662394"/>
            <a:ext cx="3794760" cy="369332"/>
          </a:xfrm>
          <a:prstGeom prst="rect">
            <a:avLst/>
          </a:prstGeom>
          <a:noFill/>
        </p:spPr>
        <p:txBody>
          <a:bodyPr wrap="square" rtlCol="0">
            <a:spAutoFit/>
          </a:bodyPr>
          <a:lstStyle/>
          <a:p>
            <a:r>
              <a:rPr lang="en-US" dirty="0" smtClean="0"/>
              <a:t>Only the major lobe is shown.</a:t>
            </a:r>
            <a:endParaRPr lang="en-US" dirty="0"/>
          </a:p>
        </p:txBody>
      </p:sp>
    </p:spTree>
    <p:extLst>
      <p:ext uri="{BB962C8B-B14F-4D97-AF65-F5344CB8AC3E}">
        <p14:creationId xmlns:p14="http://schemas.microsoft.com/office/powerpoint/2010/main" val="101329368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45"/>
            <a:ext cx="9144000" cy="487362"/>
          </a:xfrm>
        </p:spPr>
        <p:txBody>
          <a:bodyPr>
            <a:normAutofit/>
          </a:bodyPr>
          <a:lstStyle/>
          <a:p>
            <a:pPr marL="342900" lvl="0" indent="-342900">
              <a:spcBef>
                <a:spcPts val="0"/>
              </a:spcBef>
              <a:spcAft>
                <a:spcPts val="800"/>
              </a:spcAft>
            </a:pPr>
            <a:r>
              <a:rPr lang="en-US" sz="2200" u="sng" dirty="0" smtClean="0">
                <a:solidFill>
                  <a:srgbClr val="FF0000"/>
                </a:solidFill>
                <a:latin typeface="Calibri" panose="020F0502020204030204" pitchFamily="34" charset="0"/>
                <a:ea typeface="+mn-ea"/>
                <a:cs typeface="+mn-cs"/>
              </a:rPr>
              <a:t>#5. Now for the “Hex Beam” (Yagi) antenna and its two parts; also “directivity”.</a:t>
            </a:r>
            <a:endParaRPr lang="en-US" sz="2200" u="sng" dirty="0">
              <a:solidFill>
                <a:srgbClr val="FF0000"/>
              </a:solidFill>
              <a:latin typeface="Calibri" panose="020F0502020204030204" pitchFamily="34" charset="0"/>
              <a:ea typeface="+mn-ea"/>
              <a:cs typeface="+mn-cs"/>
            </a:endParaRPr>
          </a:p>
        </p:txBody>
      </p:sp>
      <p:pic>
        <p:nvPicPr>
          <p:cNvPr id="8" name="Content Placeholder 7"/>
          <p:cNvPicPr>
            <a:picLocks noGrp="1" noChangeAspect="1"/>
          </p:cNvPicPr>
          <p:nvPr>
            <p:ph idx="1"/>
          </p:nvPr>
        </p:nvPicPr>
        <p:blipFill>
          <a:blip r:embed="rId2"/>
          <a:stretch>
            <a:fillRect/>
          </a:stretch>
        </p:blipFill>
        <p:spPr>
          <a:xfrm>
            <a:off x="628885" y="4047170"/>
            <a:ext cx="3257550" cy="2305050"/>
          </a:xfrm>
          <a:prstGeom prst="rect">
            <a:avLst/>
          </a:prstGeom>
        </p:spPr>
      </p:pic>
      <p:sp>
        <p:nvSpPr>
          <p:cNvPr id="5" name="Footer Placeholder 4"/>
          <p:cNvSpPr>
            <a:spLocks noGrp="1"/>
          </p:cNvSpPr>
          <p:nvPr>
            <p:ph type="ftr" sz="quarter" idx="11"/>
          </p:nvPr>
        </p:nvSpPr>
        <p:spPr>
          <a:xfrm>
            <a:off x="1828800" y="6492875"/>
            <a:ext cx="5486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7</a:t>
            </a:fld>
            <a:endParaRPr lang="en-US"/>
          </a:p>
        </p:txBody>
      </p:sp>
      <p:pic>
        <p:nvPicPr>
          <p:cNvPr id="7" name="Picture 6"/>
          <p:cNvPicPr>
            <a:picLocks noChangeAspect="1"/>
          </p:cNvPicPr>
          <p:nvPr/>
        </p:nvPicPr>
        <p:blipFill>
          <a:blip r:embed="rId3"/>
          <a:stretch>
            <a:fillRect/>
          </a:stretch>
        </p:blipFill>
        <p:spPr>
          <a:xfrm>
            <a:off x="381000" y="574934"/>
            <a:ext cx="3753321" cy="3383280"/>
          </a:xfrm>
          <a:prstGeom prst="rect">
            <a:avLst/>
          </a:prstGeom>
        </p:spPr>
      </p:pic>
      <p:sp>
        <p:nvSpPr>
          <p:cNvPr id="9" name="Rectangle 8"/>
          <p:cNvSpPr/>
          <p:nvPr/>
        </p:nvSpPr>
        <p:spPr>
          <a:xfrm>
            <a:off x="4134321" y="5738708"/>
            <a:ext cx="4400079" cy="707886"/>
          </a:xfrm>
          <a:prstGeom prst="rect">
            <a:avLst/>
          </a:prstGeom>
        </p:spPr>
        <p:txBody>
          <a:bodyPr wrap="square">
            <a:spAutoFit/>
          </a:bodyPr>
          <a:lstStyle/>
          <a:p>
            <a:pPr algn="ctr"/>
            <a:r>
              <a:rPr lang="en-US" sz="1000" dirty="0" smtClean="0"/>
              <a:t>In March-2024, I gave a presentation to the club on Yagi-antennas.</a:t>
            </a:r>
            <a:br>
              <a:rPr lang="en-US" sz="1000" dirty="0" smtClean="0"/>
            </a:br>
            <a:r>
              <a:rPr lang="en-US" sz="1000" dirty="0" smtClean="0"/>
              <a:t>The material to the left was used in that work.</a:t>
            </a:r>
            <a:br>
              <a:rPr lang="en-US" sz="1000" dirty="0" smtClean="0"/>
            </a:br>
            <a:r>
              <a:rPr lang="en-US" sz="1000" dirty="0" smtClean="0"/>
              <a:t> The web address I used to get it is no longer active in year-2026 for ham-radio; </a:t>
            </a:r>
            <a:br>
              <a:rPr lang="en-US" sz="1000" dirty="0" smtClean="0"/>
            </a:br>
            <a:r>
              <a:rPr lang="en-US" sz="1000" dirty="0" smtClean="0"/>
              <a:t>when I was preparing for today, </a:t>
            </a:r>
            <a:r>
              <a:rPr lang="en-US" sz="1000" dirty="0"/>
              <a:t>it took me to a gambling </a:t>
            </a:r>
            <a:r>
              <a:rPr lang="en-US" sz="1000" dirty="0" smtClean="0"/>
              <a:t>website.</a:t>
            </a:r>
            <a:endParaRPr lang="en-US" sz="1000" dirty="0"/>
          </a:p>
        </p:txBody>
      </p:sp>
      <p:sp>
        <p:nvSpPr>
          <p:cNvPr id="11" name="TextBox 10"/>
          <p:cNvSpPr txBox="1"/>
          <p:nvPr/>
        </p:nvSpPr>
        <p:spPr>
          <a:xfrm>
            <a:off x="4367212" y="905572"/>
            <a:ext cx="4800600" cy="4524315"/>
          </a:xfrm>
          <a:prstGeom prst="rect">
            <a:avLst/>
          </a:prstGeom>
          <a:noFill/>
        </p:spPr>
        <p:txBody>
          <a:bodyPr wrap="square" rtlCol="0">
            <a:spAutoFit/>
          </a:bodyPr>
          <a:lstStyle/>
          <a:p>
            <a:r>
              <a:rPr lang="en-US" dirty="0" smtClean="0"/>
              <a:t>1. The Hex Beam has only two electrical parts;</a:t>
            </a:r>
            <a:br>
              <a:rPr lang="en-US" dirty="0" smtClean="0"/>
            </a:br>
            <a:r>
              <a:rPr lang="en-US" dirty="0" smtClean="0"/>
              <a:t>     the </a:t>
            </a:r>
            <a:r>
              <a:rPr lang="en-US" b="1" dirty="0" smtClean="0">
                <a:solidFill>
                  <a:srgbClr val="C00000"/>
                </a:solidFill>
              </a:rPr>
              <a:t>Driver</a:t>
            </a:r>
            <a:r>
              <a:rPr lang="en-US" dirty="0" smtClean="0"/>
              <a:t> and the </a:t>
            </a:r>
            <a:r>
              <a:rPr lang="en-US" b="1" dirty="0" smtClean="0">
                <a:solidFill>
                  <a:schemeClr val="accent1">
                    <a:lumMod val="75000"/>
                  </a:schemeClr>
                </a:solidFill>
              </a:rPr>
              <a:t>Reflector</a:t>
            </a:r>
            <a:r>
              <a:rPr lang="en-US" dirty="0" smtClean="0"/>
              <a:t>.</a:t>
            </a:r>
            <a:br>
              <a:rPr lang="en-US" dirty="0" smtClean="0"/>
            </a:br>
            <a:r>
              <a:rPr lang="en-US" dirty="0" smtClean="0"/>
              <a:t>     So the Hex Beam is a basic “</a:t>
            </a:r>
            <a:r>
              <a:rPr lang="en-US" u="sng" dirty="0" smtClean="0"/>
              <a:t>2-element Yagi</a:t>
            </a:r>
            <a:r>
              <a:rPr lang="en-US" dirty="0" smtClean="0"/>
              <a:t>”.</a:t>
            </a:r>
            <a:br>
              <a:rPr lang="en-US" dirty="0" smtClean="0"/>
            </a:br>
            <a:r>
              <a:rPr lang="en-US" dirty="0" smtClean="0"/>
              <a:t/>
            </a:r>
            <a:br>
              <a:rPr lang="en-US" dirty="0" smtClean="0"/>
            </a:br>
            <a:r>
              <a:rPr lang="en-US" dirty="0" smtClean="0"/>
              <a:t>2. </a:t>
            </a:r>
            <a:r>
              <a:rPr lang="en-US" dirty="0"/>
              <a:t>T</a:t>
            </a:r>
            <a:r>
              <a:rPr lang="en-US" dirty="0" smtClean="0"/>
              <a:t>he Hex Beam design warps the </a:t>
            </a:r>
            <a:r>
              <a:rPr lang="en-US" b="1" dirty="0" smtClean="0">
                <a:solidFill>
                  <a:srgbClr val="FF0000"/>
                </a:solidFill>
              </a:rPr>
              <a:t>Driver</a:t>
            </a:r>
            <a:r>
              <a:rPr lang="en-US" dirty="0" smtClean="0"/>
              <a:t> to “</a:t>
            </a:r>
            <a:r>
              <a:rPr lang="en-US" b="1" dirty="0" smtClean="0">
                <a:solidFill>
                  <a:srgbClr val="FF0000"/>
                </a:solidFill>
              </a:rPr>
              <a:t>M</a:t>
            </a:r>
            <a:r>
              <a:rPr lang="en-US" dirty="0" smtClean="0"/>
              <a:t>” shape and the </a:t>
            </a:r>
            <a:r>
              <a:rPr lang="en-US" b="1" dirty="0" smtClean="0">
                <a:solidFill>
                  <a:schemeClr val="accent5">
                    <a:lumMod val="50000"/>
                  </a:schemeClr>
                </a:solidFill>
              </a:rPr>
              <a:t>Reflector</a:t>
            </a:r>
            <a:r>
              <a:rPr lang="en-US" dirty="0" smtClean="0"/>
              <a:t> to “</a:t>
            </a:r>
            <a:r>
              <a:rPr lang="en-US" b="1" dirty="0" smtClean="0">
                <a:solidFill>
                  <a:schemeClr val="accent5">
                    <a:lumMod val="50000"/>
                  </a:schemeClr>
                </a:solidFill>
              </a:rPr>
              <a:t>U</a:t>
            </a:r>
            <a:r>
              <a:rPr lang="en-US" dirty="0" smtClean="0"/>
              <a:t>” shape to compress the overall size.</a:t>
            </a:r>
            <a:br>
              <a:rPr lang="en-US" dirty="0" smtClean="0"/>
            </a:br>
            <a:r>
              <a:rPr lang="en-US" dirty="0" smtClean="0"/>
              <a:t/>
            </a:r>
            <a:br>
              <a:rPr lang="en-US" dirty="0" smtClean="0"/>
            </a:br>
            <a:r>
              <a:rPr lang="en-US" dirty="0" smtClean="0"/>
              <a:t>3. There is no boom.</a:t>
            </a:r>
            <a:br>
              <a:rPr lang="en-US" dirty="0" smtClean="0"/>
            </a:br>
            <a:r>
              <a:rPr lang="en-US" dirty="0" smtClean="0"/>
              <a:t/>
            </a:r>
            <a:br>
              <a:rPr lang="en-US" dirty="0" smtClean="0"/>
            </a:br>
            <a:r>
              <a:rPr lang="en-US" dirty="0" smtClean="0"/>
              <a:t>4. The highly desired directivity is maintained.</a:t>
            </a:r>
            <a:br>
              <a:rPr lang="en-US" dirty="0" smtClean="0"/>
            </a:br>
            <a:r>
              <a:rPr lang="en-US" dirty="0" smtClean="0"/>
              <a:t/>
            </a:r>
            <a:br>
              <a:rPr lang="en-US" dirty="0" smtClean="0"/>
            </a:br>
            <a:r>
              <a:rPr lang="en-US" dirty="0" smtClean="0"/>
              <a:t>5. </a:t>
            </a:r>
            <a:r>
              <a:rPr lang="en-US" dirty="0"/>
              <a:t>Notice the </a:t>
            </a:r>
            <a:r>
              <a:rPr lang="en-US" b="1" dirty="0" smtClean="0">
                <a:solidFill>
                  <a:schemeClr val="accent5">
                    <a:lumMod val="50000"/>
                  </a:schemeClr>
                </a:solidFill>
              </a:rPr>
              <a:t>Reflector</a:t>
            </a:r>
            <a:r>
              <a:rPr lang="en-US" dirty="0" smtClean="0"/>
              <a:t> </a:t>
            </a:r>
            <a:r>
              <a:rPr lang="en-US" dirty="0"/>
              <a:t>is not split in its middle.</a:t>
            </a:r>
            <a:br>
              <a:rPr lang="en-US" dirty="0"/>
            </a:br>
            <a:r>
              <a:rPr lang="en-US" dirty="0" smtClean="0"/>
              <a:t>    The </a:t>
            </a:r>
            <a:r>
              <a:rPr lang="en-US" dirty="0"/>
              <a:t>wire really is a </a:t>
            </a:r>
            <a:r>
              <a:rPr lang="en-US" dirty="0" smtClean="0"/>
              <a:t/>
            </a:r>
            <a:br>
              <a:rPr lang="en-US" dirty="0" smtClean="0"/>
            </a:br>
            <a:r>
              <a:rPr lang="en-US" dirty="0" smtClean="0"/>
              <a:t>    “</a:t>
            </a:r>
            <a:r>
              <a:rPr lang="en-US" b="1" dirty="0"/>
              <a:t>short-circuited transmission-line</a:t>
            </a:r>
            <a:r>
              <a:rPr lang="en-US" dirty="0"/>
              <a:t>”.</a:t>
            </a:r>
            <a:br>
              <a:rPr lang="en-US" dirty="0"/>
            </a:br>
            <a:r>
              <a:rPr lang="en-US" dirty="0" smtClean="0"/>
              <a:t>    (For more details, see slide-28.)</a:t>
            </a:r>
            <a:endParaRPr lang="en-US" dirty="0"/>
          </a:p>
        </p:txBody>
      </p:sp>
      <p:sp>
        <p:nvSpPr>
          <p:cNvPr id="3" name="TextBox 2"/>
          <p:cNvSpPr txBox="1"/>
          <p:nvPr/>
        </p:nvSpPr>
        <p:spPr>
          <a:xfrm>
            <a:off x="409575" y="631663"/>
            <a:ext cx="666515" cy="646331"/>
          </a:xfrm>
          <a:prstGeom prst="rect">
            <a:avLst/>
          </a:prstGeom>
          <a:noFill/>
        </p:spPr>
        <p:txBody>
          <a:bodyPr wrap="square" rtlCol="0">
            <a:spAutoFit/>
          </a:bodyPr>
          <a:lstStyle/>
          <a:p>
            <a:pPr algn="ctr"/>
            <a:r>
              <a:rPr lang="en-US" dirty="0"/>
              <a:t>t</a:t>
            </a:r>
            <a:r>
              <a:rPr lang="en-US" dirty="0" smtClean="0"/>
              <a:t>op</a:t>
            </a:r>
            <a:br>
              <a:rPr lang="en-US" dirty="0" smtClean="0"/>
            </a:br>
            <a:r>
              <a:rPr lang="en-US" dirty="0" smtClean="0"/>
              <a:t>view</a:t>
            </a:r>
            <a:endParaRPr lang="en-US" dirty="0"/>
          </a:p>
        </p:txBody>
      </p:sp>
      <p:sp>
        <p:nvSpPr>
          <p:cNvPr id="10" name="TextBox 9"/>
          <p:cNvSpPr txBox="1"/>
          <p:nvPr/>
        </p:nvSpPr>
        <p:spPr>
          <a:xfrm>
            <a:off x="628885" y="4202129"/>
            <a:ext cx="666515" cy="646331"/>
          </a:xfrm>
          <a:prstGeom prst="rect">
            <a:avLst/>
          </a:prstGeom>
          <a:noFill/>
        </p:spPr>
        <p:txBody>
          <a:bodyPr wrap="square" rtlCol="0">
            <a:spAutoFit/>
          </a:bodyPr>
          <a:lstStyle/>
          <a:p>
            <a:pPr algn="ctr"/>
            <a:r>
              <a:rPr lang="en-US" dirty="0"/>
              <a:t>t</a:t>
            </a:r>
            <a:r>
              <a:rPr lang="en-US" dirty="0" smtClean="0"/>
              <a:t>op</a:t>
            </a:r>
            <a:br>
              <a:rPr lang="en-US" dirty="0" smtClean="0"/>
            </a:br>
            <a:r>
              <a:rPr lang="en-US" dirty="0" smtClean="0"/>
              <a:t>view</a:t>
            </a:r>
            <a:endParaRPr lang="en-US" dirty="0"/>
          </a:p>
        </p:txBody>
      </p:sp>
    </p:spTree>
    <p:extLst>
      <p:ext uri="{BB962C8B-B14F-4D97-AF65-F5344CB8AC3E}">
        <p14:creationId xmlns:p14="http://schemas.microsoft.com/office/powerpoint/2010/main" val="351657935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325"/>
            <a:ext cx="9144000" cy="547688"/>
          </a:xfrm>
        </p:spPr>
        <p:txBody>
          <a:bodyPr>
            <a:normAutofit/>
          </a:bodyPr>
          <a:lstStyle/>
          <a:p>
            <a:r>
              <a:rPr lang="en-US" sz="1600" dirty="0"/>
              <a:t>https://wa4nzd.wordpress.com/2014/10/15/hexagonal-beam-antenna-presentation-by-rob-conklin-n4wgy/</a:t>
            </a:r>
          </a:p>
        </p:txBody>
      </p:sp>
      <p:sp>
        <p:nvSpPr>
          <p:cNvPr id="5" name="Footer Placeholder 4"/>
          <p:cNvSpPr>
            <a:spLocks noGrp="1"/>
          </p:cNvSpPr>
          <p:nvPr>
            <p:ph type="ftr" sz="quarter" idx="11"/>
          </p:nvPr>
        </p:nvSpPr>
        <p:spPr>
          <a:xfrm>
            <a:off x="1447800" y="6324600"/>
            <a:ext cx="55626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6" name="Slide Number Placeholder 5"/>
          <p:cNvSpPr>
            <a:spLocks noGrp="1"/>
          </p:cNvSpPr>
          <p:nvPr>
            <p:ph type="sldNum" sz="quarter" idx="12"/>
          </p:nvPr>
        </p:nvSpPr>
        <p:spPr/>
        <p:txBody>
          <a:bodyPr/>
          <a:lstStyle/>
          <a:p>
            <a:fld id="{43F1432A-9C91-47D9-AF01-A6CF3CD9DA11}" type="slidenum">
              <a:rPr lang="en-US" smtClean="0"/>
              <a:pPr/>
              <a:t>8</a:t>
            </a:fld>
            <a:endParaRPr lang="en-US"/>
          </a:p>
        </p:txBody>
      </p:sp>
      <p:cxnSp>
        <p:nvCxnSpPr>
          <p:cNvPr id="8" name="Straight Arrow Connector 7"/>
          <p:cNvCxnSpPr>
            <a:cxnSpLocks noChangeAspect="1"/>
          </p:cNvCxnSpPr>
          <p:nvPr/>
        </p:nvCxnSpPr>
        <p:spPr>
          <a:xfrm flipH="1">
            <a:off x="3810000" y="2428433"/>
            <a:ext cx="76199" cy="685800"/>
          </a:xfrm>
          <a:prstGeom prst="straightConnector1">
            <a:avLst/>
          </a:prstGeom>
          <a:ln w="3810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103728"/>
            <a:ext cx="5334000" cy="369332"/>
          </a:xfrm>
          <a:prstGeom prst="rect">
            <a:avLst/>
          </a:prstGeom>
          <a:noFill/>
        </p:spPr>
        <p:txBody>
          <a:bodyPr wrap="square" rtlCol="0">
            <a:spAutoFit/>
          </a:bodyPr>
          <a:lstStyle/>
          <a:p>
            <a:pPr algn="ctr"/>
            <a:r>
              <a:rPr lang="en-US" u="sng" dirty="0" smtClean="0">
                <a:solidFill>
                  <a:srgbClr val="FF0000"/>
                </a:solidFill>
                <a:latin typeface="Calibri" panose="020F0502020204030204" pitchFamily="34" charset="0"/>
              </a:rPr>
              <a:t>#6. To </a:t>
            </a:r>
            <a:r>
              <a:rPr lang="en-US" u="sng" dirty="0">
                <a:solidFill>
                  <a:srgbClr val="FF0000"/>
                </a:solidFill>
                <a:latin typeface="Calibri" panose="020F0502020204030204" pitchFamily="34" charset="0"/>
              </a:rPr>
              <a:t>explain all those </a:t>
            </a:r>
            <a:r>
              <a:rPr lang="en-US" u="sng" dirty="0" smtClean="0">
                <a:solidFill>
                  <a:srgbClr val="FF0000"/>
                </a:solidFill>
                <a:latin typeface="Calibri" panose="020F0502020204030204" pitchFamily="34" charset="0"/>
              </a:rPr>
              <a:t>wires.</a:t>
            </a:r>
            <a:endParaRPr lang="en-US" u="sng" dirty="0">
              <a:solidFill>
                <a:srgbClr val="FF0000"/>
              </a:solidFill>
            </a:endParaRPr>
          </a:p>
        </p:txBody>
      </p:sp>
      <p:pic>
        <p:nvPicPr>
          <p:cNvPr id="11" name="Picture 10"/>
          <p:cNvPicPr>
            <a:picLocks noChangeAspect="1"/>
          </p:cNvPicPr>
          <p:nvPr/>
        </p:nvPicPr>
        <p:blipFill>
          <a:blip r:embed="rId2"/>
          <a:stretch>
            <a:fillRect/>
          </a:stretch>
        </p:blipFill>
        <p:spPr>
          <a:xfrm>
            <a:off x="381001" y="1007845"/>
            <a:ext cx="6434138" cy="4937760"/>
          </a:xfrm>
          <a:prstGeom prst="rect">
            <a:avLst/>
          </a:prstGeom>
        </p:spPr>
      </p:pic>
      <p:sp>
        <p:nvSpPr>
          <p:cNvPr id="18" name="TextBox 17"/>
          <p:cNvSpPr txBox="1"/>
          <p:nvPr/>
        </p:nvSpPr>
        <p:spPr>
          <a:xfrm>
            <a:off x="3886199" y="5826050"/>
            <a:ext cx="5257801" cy="646331"/>
          </a:xfrm>
          <a:prstGeom prst="rect">
            <a:avLst/>
          </a:prstGeom>
          <a:noFill/>
        </p:spPr>
        <p:txBody>
          <a:bodyPr wrap="square" rtlCol="0">
            <a:spAutoFit/>
          </a:bodyPr>
          <a:lstStyle/>
          <a:p>
            <a:pPr algn="ctr"/>
            <a:r>
              <a:rPr lang="en-US" dirty="0" smtClean="0"/>
              <a:t>Notice the reflectors are not split in the middle.</a:t>
            </a:r>
            <a:br>
              <a:rPr lang="en-US" dirty="0" smtClean="0"/>
            </a:br>
            <a:r>
              <a:rPr lang="en-US" dirty="0" smtClean="0"/>
              <a:t>Technically, it is a “</a:t>
            </a:r>
            <a:r>
              <a:rPr lang="en-US" b="1" dirty="0" smtClean="0"/>
              <a:t>short-circuited transmission-line</a:t>
            </a:r>
            <a:r>
              <a:rPr lang="en-US" dirty="0" smtClean="0"/>
              <a:t>”.</a:t>
            </a:r>
            <a:endParaRPr lang="en-US" dirty="0"/>
          </a:p>
        </p:txBody>
      </p:sp>
      <p:cxnSp>
        <p:nvCxnSpPr>
          <p:cNvPr id="12" name="Straight Arrow Connector 11"/>
          <p:cNvCxnSpPr/>
          <p:nvPr/>
        </p:nvCxnSpPr>
        <p:spPr>
          <a:xfrm>
            <a:off x="3200400" y="2689364"/>
            <a:ext cx="0" cy="514815"/>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328" y="968225"/>
            <a:ext cx="2285672" cy="4801314"/>
          </a:xfrm>
          <a:prstGeom prst="rect">
            <a:avLst/>
          </a:prstGeom>
          <a:noFill/>
        </p:spPr>
        <p:txBody>
          <a:bodyPr wrap="square" rtlCol="0">
            <a:spAutoFit/>
          </a:bodyPr>
          <a:lstStyle/>
          <a:p>
            <a:pPr algn="ctr"/>
            <a:r>
              <a:rPr lang="en-US" dirty="0" smtClean="0"/>
              <a:t>The driver wires on the left side each connect individually to the center post (Feed-Point)</a:t>
            </a:r>
            <a:r>
              <a:rPr lang="en-US" b="1" dirty="0" smtClean="0"/>
              <a:t>.</a:t>
            </a:r>
          </a:p>
          <a:p>
            <a:pPr algn="ctr"/>
            <a:r>
              <a:rPr lang="en-US" dirty="0" smtClean="0"/>
              <a:t/>
            </a:r>
            <a:br>
              <a:rPr lang="en-US" dirty="0" smtClean="0"/>
            </a:br>
            <a:r>
              <a:rPr lang="en-US" dirty="0" smtClean="0"/>
              <a:t>Likewise for</a:t>
            </a:r>
            <a:br>
              <a:rPr lang="en-US" dirty="0" smtClean="0"/>
            </a:br>
            <a:r>
              <a:rPr lang="en-US" dirty="0" smtClean="0"/>
              <a:t> the right side.</a:t>
            </a:r>
            <a:br>
              <a:rPr lang="en-US" dirty="0" smtClean="0"/>
            </a:br>
            <a:r>
              <a:rPr lang="en-US" dirty="0" smtClean="0"/>
              <a:t/>
            </a:r>
            <a:br>
              <a:rPr lang="en-US" dirty="0" smtClean="0"/>
            </a:br>
            <a:r>
              <a:rPr lang="en-US" dirty="0" smtClean="0"/>
              <a:t>Do you recall the wire lengths of the 20m Yagi??</a:t>
            </a:r>
            <a:br>
              <a:rPr lang="en-US" dirty="0" smtClean="0"/>
            </a:br>
            <a:r>
              <a:rPr lang="en-US" dirty="0" smtClean="0"/>
              <a:t>Reflector is  ~32.8’</a:t>
            </a:r>
          </a:p>
          <a:p>
            <a:pPr algn="ctr"/>
            <a:r>
              <a:rPr lang="en-US" dirty="0" smtClean="0"/>
              <a:t>Driver Elements are ??</a:t>
            </a:r>
            <a:br>
              <a:rPr lang="en-US" dirty="0" smtClean="0"/>
            </a:br>
            <a:endParaRPr lang="en-US" dirty="0" smtClean="0"/>
          </a:p>
          <a:p>
            <a:pPr algn="ctr"/>
            <a:r>
              <a:rPr lang="en-US" dirty="0" smtClean="0"/>
              <a:t>The </a:t>
            </a:r>
            <a:r>
              <a:rPr lang="en-US" dirty="0" err="1" smtClean="0"/>
              <a:t>hexbeam</a:t>
            </a:r>
            <a:r>
              <a:rPr lang="en-US" dirty="0" smtClean="0"/>
              <a:t> is fed with 50-ohm coax.</a:t>
            </a:r>
            <a:endParaRPr lang="en-US" dirty="0"/>
          </a:p>
        </p:txBody>
      </p:sp>
      <p:sp>
        <p:nvSpPr>
          <p:cNvPr id="15" name="Rectangle 14"/>
          <p:cNvSpPr/>
          <p:nvPr/>
        </p:nvSpPr>
        <p:spPr>
          <a:xfrm>
            <a:off x="6858328" y="920419"/>
            <a:ext cx="2285672" cy="4816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3209925" y="5809785"/>
            <a:ext cx="1019175" cy="135820"/>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43000" y="1264670"/>
            <a:ext cx="838200" cy="369332"/>
          </a:xfrm>
          <a:prstGeom prst="rect">
            <a:avLst/>
          </a:prstGeom>
          <a:noFill/>
        </p:spPr>
        <p:txBody>
          <a:bodyPr wrap="square" rtlCol="0">
            <a:spAutoFit/>
          </a:bodyPr>
          <a:lstStyle/>
          <a:p>
            <a:r>
              <a:rPr lang="en-US" dirty="0" smtClean="0"/>
              <a:t>20M</a:t>
            </a:r>
            <a:endParaRPr lang="en-US" dirty="0"/>
          </a:p>
        </p:txBody>
      </p:sp>
      <p:sp>
        <p:nvSpPr>
          <p:cNvPr id="20" name="TextBox 19"/>
          <p:cNvSpPr txBox="1"/>
          <p:nvPr/>
        </p:nvSpPr>
        <p:spPr>
          <a:xfrm>
            <a:off x="4595812" y="1340172"/>
            <a:ext cx="838200" cy="369332"/>
          </a:xfrm>
          <a:prstGeom prst="rect">
            <a:avLst/>
          </a:prstGeom>
          <a:noFill/>
        </p:spPr>
        <p:txBody>
          <a:bodyPr wrap="square" rtlCol="0">
            <a:spAutoFit/>
          </a:bodyPr>
          <a:lstStyle/>
          <a:p>
            <a:r>
              <a:rPr lang="en-US" dirty="0" smtClean="0"/>
              <a:t>20M</a:t>
            </a:r>
            <a:endParaRPr lang="en-US" dirty="0"/>
          </a:p>
        </p:txBody>
      </p:sp>
      <p:sp>
        <p:nvSpPr>
          <p:cNvPr id="22" name="TextBox 21"/>
          <p:cNvSpPr txBox="1"/>
          <p:nvPr/>
        </p:nvSpPr>
        <p:spPr>
          <a:xfrm>
            <a:off x="1447800" y="2059101"/>
            <a:ext cx="838200" cy="369332"/>
          </a:xfrm>
          <a:prstGeom prst="rect">
            <a:avLst/>
          </a:prstGeom>
          <a:noFill/>
        </p:spPr>
        <p:txBody>
          <a:bodyPr wrap="square" rtlCol="0">
            <a:spAutoFit/>
          </a:bodyPr>
          <a:lstStyle/>
          <a:p>
            <a:r>
              <a:rPr lang="en-US" dirty="0" smtClean="0"/>
              <a:t>1</a:t>
            </a:r>
            <a:r>
              <a:rPr lang="en-US" dirty="0"/>
              <a:t>7</a:t>
            </a:r>
            <a:r>
              <a:rPr lang="en-US" dirty="0" smtClean="0"/>
              <a:t>M</a:t>
            </a:r>
            <a:endParaRPr lang="en-US" dirty="0"/>
          </a:p>
        </p:txBody>
      </p:sp>
      <p:sp>
        <p:nvSpPr>
          <p:cNvPr id="23" name="TextBox 22"/>
          <p:cNvSpPr txBox="1"/>
          <p:nvPr/>
        </p:nvSpPr>
        <p:spPr>
          <a:xfrm>
            <a:off x="4267200" y="1973058"/>
            <a:ext cx="838200" cy="369332"/>
          </a:xfrm>
          <a:prstGeom prst="rect">
            <a:avLst/>
          </a:prstGeom>
          <a:noFill/>
        </p:spPr>
        <p:txBody>
          <a:bodyPr wrap="square" rtlCol="0">
            <a:spAutoFit/>
          </a:bodyPr>
          <a:lstStyle/>
          <a:p>
            <a:r>
              <a:rPr lang="en-US" dirty="0" smtClean="0"/>
              <a:t>1</a:t>
            </a:r>
            <a:r>
              <a:rPr lang="en-US" dirty="0"/>
              <a:t>7</a:t>
            </a:r>
            <a:r>
              <a:rPr lang="en-US" dirty="0" smtClean="0"/>
              <a:t>M</a:t>
            </a:r>
            <a:endParaRPr lang="en-US" dirty="0"/>
          </a:p>
        </p:txBody>
      </p:sp>
      <p:sp>
        <p:nvSpPr>
          <p:cNvPr id="17" name="TextBox 16"/>
          <p:cNvSpPr txBox="1"/>
          <p:nvPr/>
        </p:nvSpPr>
        <p:spPr>
          <a:xfrm>
            <a:off x="185738" y="919013"/>
            <a:ext cx="1142999" cy="369332"/>
          </a:xfrm>
          <a:prstGeom prst="rect">
            <a:avLst/>
          </a:prstGeom>
          <a:noFill/>
        </p:spPr>
        <p:txBody>
          <a:bodyPr wrap="square" rtlCol="0">
            <a:spAutoFit/>
          </a:bodyPr>
          <a:lstStyle/>
          <a:p>
            <a:pPr algn="ctr"/>
            <a:r>
              <a:rPr lang="en-US" dirty="0" smtClean="0"/>
              <a:t>Top View</a:t>
            </a:r>
            <a:endParaRPr lang="en-US" dirty="0"/>
          </a:p>
        </p:txBody>
      </p:sp>
    </p:spTree>
    <p:extLst>
      <p:ext uri="{BB962C8B-B14F-4D97-AF65-F5344CB8AC3E}">
        <p14:creationId xmlns:p14="http://schemas.microsoft.com/office/powerpoint/2010/main" val="278618604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1452812" y="6448009"/>
            <a:ext cx="5867400" cy="365125"/>
          </a:xfrm>
        </p:spPr>
        <p:txBody>
          <a:bodyPr/>
          <a:lstStyle/>
          <a:p>
            <a:r>
              <a:rPr lang="en-US" dirty="0" smtClean="0"/>
              <a:t>jerry </a:t>
            </a:r>
            <a:r>
              <a:rPr lang="en-US" dirty="0" err="1" smtClean="0"/>
              <a:t>sodus</a:t>
            </a:r>
            <a:r>
              <a:rPr lang="en-US" dirty="0" smtClean="0"/>
              <a:t> km3k                                 smra.y26m03d17a.hex-beam antenna.pptx</a:t>
            </a:r>
            <a:endParaRPr lang="en-US" dirty="0"/>
          </a:p>
        </p:txBody>
      </p:sp>
      <p:sp>
        <p:nvSpPr>
          <p:cNvPr id="9" name="Slide Number Placeholder 8"/>
          <p:cNvSpPr>
            <a:spLocks noGrp="1"/>
          </p:cNvSpPr>
          <p:nvPr>
            <p:ph type="sldNum" sz="quarter" idx="12"/>
          </p:nvPr>
        </p:nvSpPr>
        <p:spPr>
          <a:xfrm>
            <a:off x="6553200" y="6340475"/>
            <a:ext cx="2133600" cy="365125"/>
          </a:xfrm>
        </p:spPr>
        <p:txBody>
          <a:bodyPr/>
          <a:lstStyle/>
          <a:p>
            <a:fld id="{43F1432A-9C91-47D9-AF01-A6CF3CD9DA11}" type="slidenum">
              <a:rPr lang="en-US" smtClean="0"/>
              <a:pPr/>
              <a:t>9</a:t>
            </a:fld>
            <a:endParaRPr lang="en-US" dirty="0"/>
          </a:p>
        </p:txBody>
      </p:sp>
      <p:pic>
        <p:nvPicPr>
          <p:cNvPr id="1026" name="Picture 2" descr="https://static.wixstatic.com/media/2dd62f_c04a2ffa84944eb6b8b743e0e5e7ca74~mv2.jpg/v1/fill/w_241,h_322,al_c,q_80,usm_0.66_1.00_0.01,enc_avif,quality_auto/2dd62f_c04a2ffa84944eb6b8b743e0e5e7ca74~m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38" y="67417"/>
            <a:ext cx="4790660" cy="64008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a:xfrm>
            <a:off x="5367337" y="0"/>
            <a:ext cx="3657600" cy="621721"/>
          </a:xfrm>
        </p:spPr>
        <p:txBody>
          <a:bodyPr>
            <a:normAutofit fontScale="90000"/>
          </a:bodyPr>
          <a:lstStyle/>
          <a:p>
            <a:pPr marL="342900" indent="-342900">
              <a:spcAft>
                <a:spcPts val="800"/>
              </a:spcAft>
            </a:pPr>
            <a:r>
              <a:rPr lang="en-US" sz="1800" u="sng" dirty="0">
                <a:solidFill>
                  <a:srgbClr val="FF0000"/>
                </a:solidFill>
                <a:latin typeface="Calibri" panose="020F0502020204030204" pitchFamily="34" charset="0"/>
              </a:rPr>
              <a:t>#6b. A look at </a:t>
            </a:r>
            <a:r>
              <a:rPr lang="en-US" sz="1800" u="sng" dirty="0" smtClean="0">
                <a:solidFill>
                  <a:srgbClr val="FF0000"/>
                </a:solidFill>
                <a:latin typeface="Calibri" panose="020F0502020204030204" pitchFamily="34" charset="0"/>
              </a:rPr>
              <a:t>a VHQ </a:t>
            </a:r>
            <a:r>
              <a:rPr lang="en-US" sz="1800" u="sng" dirty="0">
                <a:solidFill>
                  <a:srgbClr val="FF0000"/>
                </a:solidFill>
                <a:latin typeface="Calibri" panose="020F0502020204030204" pitchFamily="34" charset="0"/>
              </a:rPr>
              <a:t>center-post </a:t>
            </a:r>
            <a:r>
              <a:rPr lang="en-US" sz="1800" u="sng" dirty="0" smtClean="0">
                <a:solidFill>
                  <a:srgbClr val="FF0000"/>
                </a:solidFill>
                <a:latin typeface="Calibri" panose="020F0502020204030204" pitchFamily="34" charset="0"/>
              </a:rPr>
              <a:t/>
            </a:r>
            <a:br>
              <a:rPr lang="en-US" sz="1800" u="sng" dirty="0" smtClean="0">
                <a:solidFill>
                  <a:srgbClr val="FF0000"/>
                </a:solidFill>
                <a:latin typeface="Calibri" panose="020F0502020204030204" pitchFamily="34" charset="0"/>
              </a:rPr>
            </a:br>
            <a:r>
              <a:rPr lang="en-US" sz="1800" u="sng" dirty="0" smtClean="0">
                <a:solidFill>
                  <a:srgbClr val="FF0000"/>
                </a:solidFill>
                <a:latin typeface="Calibri" panose="020F0502020204030204" pitchFamily="34" charset="0"/>
              </a:rPr>
              <a:t>and </a:t>
            </a:r>
            <a:r>
              <a:rPr lang="en-US" sz="1800" u="sng" dirty="0">
                <a:solidFill>
                  <a:srgbClr val="FF0000"/>
                </a:solidFill>
                <a:latin typeface="Calibri" panose="020F0502020204030204" pitchFamily="34" charset="0"/>
              </a:rPr>
              <a:t>connections there.</a:t>
            </a:r>
          </a:p>
        </p:txBody>
      </p:sp>
      <p:sp>
        <p:nvSpPr>
          <p:cNvPr id="2" name="TextBox 1"/>
          <p:cNvSpPr txBox="1"/>
          <p:nvPr/>
        </p:nvSpPr>
        <p:spPr>
          <a:xfrm>
            <a:off x="5486399" y="626825"/>
            <a:ext cx="3657601" cy="6186309"/>
          </a:xfrm>
          <a:prstGeom prst="rect">
            <a:avLst/>
          </a:prstGeom>
          <a:noFill/>
        </p:spPr>
        <p:txBody>
          <a:bodyPr wrap="square" rtlCol="0">
            <a:spAutoFit/>
          </a:bodyPr>
          <a:lstStyle/>
          <a:p>
            <a:r>
              <a:rPr lang="en-US" sz="1750" dirty="0" smtClean="0"/>
              <a:t>Starting at the top:</a:t>
            </a:r>
            <a:br>
              <a:rPr lang="en-US" sz="1750" dirty="0" smtClean="0"/>
            </a:br>
            <a:r>
              <a:rPr lang="en-US" sz="1750" dirty="0" smtClean="0"/>
              <a:t/>
            </a:r>
            <a:br>
              <a:rPr lang="en-US" sz="1750" dirty="0" smtClean="0"/>
            </a:br>
            <a:r>
              <a:rPr lang="en-US" sz="1750" dirty="0" smtClean="0"/>
              <a:t>1. Support rods to the “spreaders”;</a:t>
            </a:r>
            <a:br>
              <a:rPr lang="en-US" sz="1750" dirty="0" smtClean="0"/>
            </a:br>
            <a:r>
              <a:rPr lang="en-US" sz="1750" dirty="0" smtClean="0"/>
              <a:t>two per spreader (top and half-way).</a:t>
            </a:r>
            <a:br>
              <a:rPr lang="en-US" sz="1750" dirty="0" smtClean="0"/>
            </a:br>
            <a:r>
              <a:rPr lang="en-US" sz="1750" dirty="0" smtClean="0"/>
              <a:t/>
            </a:r>
            <a:br>
              <a:rPr lang="en-US" sz="1750" dirty="0" smtClean="0"/>
            </a:br>
            <a:r>
              <a:rPr lang="en-US" sz="1750" dirty="0" smtClean="0"/>
              <a:t>2. Coax feed.</a:t>
            </a:r>
            <a:br>
              <a:rPr lang="en-US" sz="1750" dirty="0" smtClean="0"/>
            </a:br>
            <a:r>
              <a:rPr lang="en-US" sz="1750" dirty="0" smtClean="0"/>
              <a:t/>
            </a:r>
            <a:br>
              <a:rPr lang="en-US" sz="1750" dirty="0" smtClean="0"/>
            </a:br>
            <a:r>
              <a:rPr lang="en-US" sz="1750" dirty="0" smtClean="0"/>
              <a:t>3. Notice the ferrite-bead </a:t>
            </a:r>
            <a:r>
              <a:rPr lang="en-US" sz="1750" dirty="0" err="1" smtClean="0"/>
              <a:t>balun</a:t>
            </a:r>
            <a:r>
              <a:rPr lang="en-US" sz="1750" dirty="0" smtClean="0"/>
              <a:t>.</a:t>
            </a:r>
            <a:br>
              <a:rPr lang="en-US" sz="1750" dirty="0" smtClean="0"/>
            </a:br>
            <a:r>
              <a:rPr lang="en-US" sz="1750" dirty="0" smtClean="0"/>
              <a:t/>
            </a:r>
            <a:br>
              <a:rPr lang="en-US" sz="1750" dirty="0" smtClean="0"/>
            </a:br>
            <a:r>
              <a:rPr lang="en-US" sz="1750" dirty="0" smtClean="0"/>
              <a:t>4. Connections for the six drivers</a:t>
            </a:r>
            <a:br>
              <a:rPr lang="en-US" sz="1750" dirty="0" smtClean="0"/>
            </a:br>
            <a:r>
              <a:rPr lang="en-US" sz="1750" dirty="0" smtClean="0"/>
              <a:t>20m, 17m, 15m, 12m, 10m, 6m.</a:t>
            </a:r>
            <a:br>
              <a:rPr lang="en-US" sz="1750" dirty="0" smtClean="0"/>
            </a:br>
            <a:r>
              <a:rPr lang="en-US" sz="1750" dirty="0" smtClean="0"/>
              <a:t/>
            </a:r>
            <a:br>
              <a:rPr lang="en-US" sz="1750" dirty="0" smtClean="0"/>
            </a:br>
            <a:r>
              <a:rPr lang="en-US" sz="1750" dirty="0" smtClean="0"/>
              <a:t>5. Take note how the “spreaders” are secured at the base-plate.</a:t>
            </a:r>
            <a:br>
              <a:rPr lang="en-US" sz="1750" dirty="0" smtClean="0"/>
            </a:br>
            <a:r>
              <a:rPr lang="en-US" sz="1750" dirty="0" smtClean="0"/>
              <a:t/>
            </a:r>
            <a:br>
              <a:rPr lang="en-US" sz="1750" dirty="0" smtClean="0"/>
            </a:br>
            <a:r>
              <a:rPr lang="en-US" sz="1750" dirty="0" smtClean="0"/>
              <a:t>6. Just above the base-plate, see the pinkish item. VHQ makes a BIG deal about that piece not failing. Lifetime warranty all their parts.</a:t>
            </a:r>
            <a:br>
              <a:rPr lang="en-US" sz="1750" dirty="0" smtClean="0"/>
            </a:br>
            <a:r>
              <a:rPr lang="en-US" sz="1750" dirty="0" smtClean="0"/>
              <a:t/>
            </a:r>
            <a:br>
              <a:rPr lang="en-US" sz="1750" dirty="0" smtClean="0"/>
            </a:br>
            <a:r>
              <a:rPr lang="en-US" sz="1750" dirty="0" smtClean="0"/>
              <a:t>7. VHQ would not tell me what is inside the center post.</a:t>
            </a:r>
            <a:endParaRPr lang="en-US" sz="1750" dirty="0"/>
          </a:p>
        </p:txBody>
      </p:sp>
    </p:spTree>
    <p:extLst>
      <p:ext uri="{BB962C8B-B14F-4D97-AF65-F5344CB8AC3E}">
        <p14:creationId xmlns:p14="http://schemas.microsoft.com/office/powerpoint/2010/main" val="409347095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76848</TotalTime>
  <Words>1634</Words>
  <Application>Microsoft Office PowerPoint</Application>
  <PresentationFormat>On-screen Show (4:3)</PresentationFormat>
  <Paragraphs>354</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Calibri</vt:lpstr>
      <vt:lpstr>Droid Sans</vt:lpstr>
      <vt:lpstr>Symbol</vt:lpstr>
      <vt:lpstr>Office Theme</vt:lpstr>
      <vt:lpstr> South Mountain Radio Amateurs  Hex Beam Antenna is a modified Yagi antenna; how well does it work?  17-march-2026    jerry sodus..km3k</vt:lpstr>
      <vt:lpstr>PowerPoint Presentation</vt:lpstr>
      <vt:lpstr>#1. First a “four slide” crash course on the “Yagi” antenna; some very basic facts.</vt:lpstr>
      <vt:lpstr>#2. The dipole is the “driven-element”.</vt:lpstr>
      <vt:lpstr>#3. The “parasitic-elements”. </vt:lpstr>
      <vt:lpstr>#4. What is a Yagi good for? </vt:lpstr>
      <vt:lpstr>#5. Now for the “Hex Beam” (Yagi) antenna and its two parts; also “directivity”.</vt:lpstr>
      <vt:lpstr>https://wa4nzd.wordpress.com/2014/10/15/hexagonal-beam-antenna-presentation-by-rob-conklin-n4wgy/</vt:lpstr>
      <vt:lpstr>#6b. A look at a VHQ center-post  and connections there.</vt:lpstr>
      <vt:lpstr>PowerPoint Presentation</vt:lpstr>
      <vt:lpstr>PowerPoint Presentation</vt:lpstr>
      <vt:lpstr>#9. Why “free space” seen on earlier slides?</vt:lpstr>
      <vt:lpstr>PowerPoint Presentation</vt:lpstr>
      <vt:lpstr>PowerPoint Presentation</vt:lpstr>
      <vt:lpstr>#11. A look at the Hex Beam’s  Gain, Front-to-Back ratio (F/B), SWR;   we can compare it to a standard 2-element Yagi.</vt:lpstr>
      <vt:lpstr>PowerPoint Presentation</vt:lpstr>
      <vt:lpstr>#13. Talk a bit about mounting height and other considerations about robust construction.</vt:lpstr>
      <vt:lpstr>#14. Balun; material taken from K4KIO website.</vt:lpstr>
      <vt:lpstr>#15. A look at some USA manufactures with $$$ too; there are European choices too. </vt:lpstr>
      <vt:lpstr>#16. Why a Hex Beam?</vt:lpstr>
      <vt:lpstr>#17. https://www.k4kio.com/hex-ed-articles/</vt:lpstr>
      <vt:lpstr>18. Bibliography.</vt:lpstr>
      <vt:lpstr>PowerPoint Presentation</vt:lpstr>
      <vt:lpstr>Dipole-101.</vt:lpstr>
      <vt:lpstr>What are the names of its parts? </vt:lpstr>
      <vt:lpstr>How it works..a different look; this is copied, with editing, from K4KIO.</vt:lpstr>
      <vt:lpstr>Finally….how it works.</vt:lpstr>
      <vt:lpstr>Graduate course….how it works.</vt:lpstr>
      <vt:lpstr>PowerPoint Presentation</vt:lpstr>
      <vt:lpstr>What are its negative qualities for HF?</vt:lpstr>
      <vt:lpstr>Short story how it came to be.</vt:lpstr>
      <vt:lpstr>https://www.k4kio.com/hexagonal-beam-vs-spiderbeam/#:~:text=So%20the%20Spider%20beam%20is,are%20in%20for%20some%20work.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dc:creator>
  <cp:lastModifiedBy>Jerome Sodus</cp:lastModifiedBy>
  <cp:revision>3362</cp:revision>
  <dcterms:created xsi:type="dcterms:W3CDTF">2009-04-19T12:34:31Z</dcterms:created>
  <dcterms:modified xsi:type="dcterms:W3CDTF">2026-03-17T15:30:01Z</dcterms:modified>
</cp:coreProperties>
</file>